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310" r:id="rId2"/>
    <p:sldId id="308" r:id="rId3"/>
    <p:sldId id="313" r:id="rId4"/>
    <p:sldId id="311" r:id="rId5"/>
    <p:sldId id="314" r:id="rId6"/>
    <p:sldId id="312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5" r:id="rId41"/>
    <p:sldId id="265" r:id="rId42"/>
    <p:sldId id="306" r:id="rId43"/>
    <p:sldId id="260" r:id="rId44"/>
    <p:sldId id="307" r:id="rId45"/>
    <p:sldId id="264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h+0AV+xpFab52zZRQKZG8QhqbJ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545BB3-FA97-4329-B261-BC69751DD405}">
  <a:tblStyle styleId="{CA545BB3-FA97-4329-B261-BC69751DD4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f431b14b2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f431b14b2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5f431b14b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5f431b14b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5a427645e4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g15a427645e4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f431b14b2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f431b14b2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f431b14b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5f431b14b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5f431b14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5f431b14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f431b14b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f431b14b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f431b14b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5f431b14b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5a427645e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5a427645e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5f431b14b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5f431b14b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5f431b14b2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5f431b14b2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5f431b14b2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15f431b14b2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b75c0e06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b75c0e06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39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b75c0e06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b75c0e06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630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b75c0e0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b75c0e06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172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f431b14b2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f431b14b2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5a427645e4_7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5a427645e4_7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a427645e4_7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a427645e4_7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f431b14b2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f431b14b2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5a427645e4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5a427645e4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jpg"/><Relationship Id="rId10" Type="http://schemas.openxmlformats.org/officeDocument/2006/relationships/image" Target="../media/image75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2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png"/><Relationship Id="rId7" Type="http://schemas.openxmlformats.org/officeDocument/2006/relationships/image" Target="../media/image7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16.jp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15.jp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g"/><Relationship Id="rId10" Type="http://schemas.openxmlformats.org/officeDocument/2006/relationships/image" Target="../media/image108.jpg"/><Relationship Id="rId19" Type="http://schemas.openxmlformats.org/officeDocument/2006/relationships/image" Target="../media/image117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png"/><Relationship Id="rId9" Type="http://schemas.openxmlformats.org/officeDocument/2006/relationships/image" Target="../media/image1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1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35.jpg"/><Relationship Id="rId4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12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g"/><Relationship Id="rId4" Type="http://schemas.openxmlformats.org/officeDocument/2006/relationships/image" Target="../media/image1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g"/><Relationship Id="rId4" Type="http://schemas.openxmlformats.org/officeDocument/2006/relationships/image" Target="../media/image1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jpg"/><Relationship Id="rId4" Type="http://schemas.openxmlformats.org/officeDocument/2006/relationships/image" Target="../media/image1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C4345979-519B-DFC3-46D3-FF688C174F7C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개발배경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pic>
        <p:nvPicPr>
          <p:cNvPr id="2050" name="Picture 2" descr="TECH웨이브] 로봇 산업의 시장 동향과 전망…“산업용 로봇, 코로나 '위기 이후의 호황' 이어질 것” &lt; TECH웨이브 &lt; 인사이트  &lt; 기사본문 - 테크월드뉴스 - 김경한 기자">
            <a:extLst>
              <a:ext uri="{FF2B5EF4-FFF2-40B4-BE49-F238E27FC236}">
                <a16:creationId xmlns:a16="http://schemas.microsoft.com/office/drawing/2014/main" id="{B4BA1596-8273-FBB5-07CA-A6A52F6A4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45" y="2688221"/>
            <a:ext cx="3848241" cy="25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A113A-78B5-07C7-1243-DEEE90254EEB}"/>
              </a:ext>
            </a:extLst>
          </p:cNvPr>
          <p:cNvSpPr txBox="1"/>
          <p:nvPr/>
        </p:nvSpPr>
        <p:spPr>
          <a:xfrm>
            <a:off x="302941" y="1591809"/>
            <a:ext cx="380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</a:t>
            </a:r>
            <a:r>
              <a:rPr lang="ko-KR" altLang="en-US" sz="2000" dirty="0"/>
              <a:t>차원적 로봇 생산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DEBCA4-8A32-E9EC-5DBF-EC766C832FFF}"/>
              </a:ext>
            </a:extLst>
          </p:cNvPr>
          <p:cNvSpPr txBox="1"/>
          <p:nvPr/>
        </p:nvSpPr>
        <p:spPr>
          <a:xfrm>
            <a:off x="302941" y="1998632"/>
            <a:ext cx="426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대량 생산 체제의 </a:t>
            </a:r>
            <a:r>
              <a:rPr lang="en-US" altLang="ko-KR" b="1" dirty="0"/>
              <a:t>2</a:t>
            </a:r>
            <a:r>
              <a:rPr lang="ko-KR" altLang="en-US" b="1" dirty="0"/>
              <a:t>차 산업 구조</a:t>
            </a:r>
            <a:r>
              <a:rPr lang="ko-KR" altLang="en-US" dirty="0"/>
              <a:t>의 자동화 생산 시스템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A717A-2F46-7B76-F160-5685B200665D}"/>
              </a:ext>
            </a:extLst>
          </p:cNvPr>
          <p:cNvSpPr txBox="1"/>
          <p:nvPr/>
        </p:nvSpPr>
        <p:spPr>
          <a:xfrm>
            <a:off x="5494900" y="1605760"/>
            <a:ext cx="380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차 산업</a:t>
            </a:r>
            <a:r>
              <a:rPr lang="en-US" altLang="ko-KR" sz="2000" dirty="0"/>
              <a:t>, </a:t>
            </a:r>
            <a:r>
              <a:rPr lang="ko-KR" altLang="en-US" sz="2000" dirty="0"/>
              <a:t>로봇 생태계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F54400-F1E4-C219-CF20-BB54A841FB95}"/>
              </a:ext>
            </a:extLst>
          </p:cNvPr>
          <p:cNvSpPr txBox="1"/>
          <p:nvPr/>
        </p:nvSpPr>
        <p:spPr>
          <a:xfrm>
            <a:off x="5417959" y="2036570"/>
            <a:ext cx="4261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무인 자율 주행 기능을 갖춘 이동형 로봇 시스템</a:t>
            </a:r>
          </a:p>
        </p:txBody>
      </p:sp>
      <p:pic>
        <p:nvPicPr>
          <p:cNvPr id="2052" name="Picture 4" descr="파인디지털 로봇청소기 출시 기념 예약판매 이벤트 실시">
            <a:extLst>
              <a:ext uri="{FF2B5EF4-FFF2-40B4-BE49-F238E27FC236}">
                <a16:creationId xmlns:a16="http://schemas.microsoft.com/office/drawing/2014/main" id="{AF5168A6-37B1-5150-F91F-A9AA3208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34" y="2688221"/>
            <a:ext cx="2518542" cy="133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T 서빙 로봇 출시…올해 1000대 이상 판다 | 한경닷컴">
            <a:extLst>
              <a:ext uri="{FF2B5EF4-FFF2-40B4-BE49-F238E27FC236}">
                <a16:creationId xmlns:a16="http://schemas.microsoft.com/office/drawing/2014/main" id="{939B1E90-356C-1BC5-BC09-6F8E0890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295" y="2688221"/>
            <a:ext cx="975035" cy="133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물류 로봇업체, 아마존과 전쟁 위해 자금 확충 - 로봇신문사">
            <a:extLst>
              <a:ext uri="{FF2B5EF4-FFF2-40B4-BE49-F238E27FC236}">
                <a16:creationId xmlns:a16="http://schemas.microsoft.com/office/drawing/2014/main" id="{46576680-20A5-862A-FF43-9ACA51A0A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47" y="2694444"/>
            <a:ext cx="1892329" cy="130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CFA09A6-FC58-F4EA-E291-9197D6414E6A}"/>
              </a:ext>
            </a:extLst>
          </p:cNvPr>
          <p:cNvSpPr/>
          <p:nvPr/>
        </p:nvSpPr>
        <p:spPr>
          <a:xfrm rot="5400000">
            <a:off x="7548381" y="3221325"/>
            <a:ext cx="452761" cy="266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118CEFC-C21E-5369-1210-B3BBE07216BC}"/>
              </a:ext>
            </a:extLst>
          </p:cNvPr>
          <p:cNvSpPr/>
          <p:nvPr/>
        </p:nvSpPr>
        <p:spPr>
          <a:xfrm rot="5400000">
            <a:off x="10143301" y="3193821"/>
            <a:ext cx="452761" cy="266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2A4EE30-F8BD-E2DC-5767-65962C812962}"/>
              </a:ext>
            </a:extLst>
          </p:cNvPr>
          <p:cNvSpPr/>
          <p:nvPr/>
        </p:nvSpPr>
        <p:spPr>
          <a:xfrm rot="10800000">
            <a:off x="7041019" y="4702858"/>
            <a:ext cx="1892327" cy="266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79CD38-3787-C520-90FB-755E96255D93}"/>
              </a:ext>
            </a:extLst>
          </p:cNvPr>
          <p:cNvSpPr txBox="1"/>
          <p:nvPr/>
        </p:nvSpPr>
        <p:spPr>
          <a:xfrm>
            <a:off x="5895135" y="4113218"/>
            <a:ext cx="80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</a:t>
            </a:r>
            <a:r>
              <a:rPr lang="ko-KR" altLang="en-US" dirty="0"/>
              <a:t>세대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3E446-05B9-F449-B069-759DE22F9431}"/>
              </a:ext>
            </a:extLst>
          </p:cNvPr>
          <p:cNvSpPr txBox="1"/>
          <p:nvPr/>
        </p:nvSpPr>
        <p:spPr>
          <a:xfrm>
            <a:off x="8599276" y="4129646"/>
            <a:ext cx="80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세대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3A877-B4DF-E688-AEE5-FCE90025A325}"/>
              </a:ext>
            </a:extLst>
          </p:cNvPr>
          <p:cNvSpPr txBox="1"/>
          <p:nvPr/>
        </p:nvSpPr>
        <p:spPr>
          <a:xfrm>
            <a:off x="10764869" y="4129646"/>
            <a:ext cx="80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세대</a:t>
            </a:r>
          </a:p>
        </p:txBody>
      </p:sp>
      <p:pic>
        <p:nvPicPr>
          <p:cNvPr id="2058" name="Picture 10" descr="로봇의 발전, 사람을 대신하기 위해 필요한 것은? &lt; PC방뉴스 &lt; PC방 &lt; 기사본문 - 아이러브PC방">
            <a:extLst>
              <a:ext uri="{FF2B5EF4-FFF2-40B4-BE49-F238E27FC236}">
                <a16:creationId xmlns:a16="http://schemas.microsoft.com/office/drawing/2014/main" id="{90A376F7-0A8F-E8AB-E7E2-CE5261B48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4" y="5133667"/>
            <a:ext cx="1733816" cy="130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501BA2-ED90-C646-570A-582C959FD2B2}"/>
              </a:ext>
            </a:extLst>
          </p:cNvPr>
          <p:cNvSpPr txBox="1"/>
          <p:nvPr/>
        </p:nvSpPr>
        <p:spPr>
          <a:xfrm>
            <a:off x="9145206" y="5133667"/>
            <a:ext cx="80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세대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C4D08E-5C37-29D7-488B-771A3CB0F082}"/>
              </a:ext>
            </a:extLst>
          </p:cNvPr>
          <p:cNvSpPr txBox="1"/>
          <p:nvPr/>
        </p:nvSpPr>
        <p:spPr>
          <a:xfrm>
            <a:off x="275208" y="1091953"/>
            <a:ext cx="8504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다양한 용도로 활용이 가능한 </a:t>
            </a:r>
            <a:r>
              <a:rPr lang="en-US" altLang="ko-KR" sz="1600" dirty="0"/>
              <a:t>4</a:t>
            </a:r>
            <a:r>
              <a:rPr lang="ko-KR" altLang="en-US" sz="1600" dirty="0"/>
              <a:t>세대 보행 로봇 시스템을 개발하고자 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45937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f431b14b2_1_163"/>
          <p:cNvSpPr txBox="1"/>
          <p:nvPr/>
        </p:nvSpPr>
        <p:spPr>
          <a:xfrm>
            <a:off x="275208" y="266330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개발환경설명(기구파트)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5f431b14b2_1_163"/>
          <p:cNvSpPr txBox="1"/>
          <p:nvPr/>
        </p:nvSpPr>
        <p:spPr>
          <a:xfrm>
            <a:off x="275208" y="1016651"/>
            <a:ext cx="39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③</a:t>
            </a:r>
            <a:r>
              <a:rPr lang="ko-K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다리</a:t>
            </a:r>
            <a:r>
              <a:rPr lang="ko-K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파트(</a:t>
            </a: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하)</a:t>
            </a:r>
            <a:endParaRPr sz="2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g15f431b14b2_1_163"/>
          <p:cNvSpPr txBox="1"/>
          <p:nvPr/>
        </p:nvSpPr>
        <p:spPr>
          <a:xfrm>
            <a:off x="567580" y="1874698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g15f431b14b2_1_163"/>
          <p:cNvSpPr/>
          <p:nvPr/>
        </p:nvSpPr>
        <p:spPr>
          <a:xfrm>
            <a:off x="2491503" y="3905509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15f431b14b2_1_163"/>
          <p:cNvSpPr txBox="1"/>
          <p:nvPr/>
        </p:nvSpPr>
        <p:spPr>
          <a:xfrm>
            <a:off x="5021428" y="187469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g15f431b14b2_1_163"/>
          <p:cNvSpPr/>
          <p:nvPr/>
        </p:nvSpPr>
        <p:spPr>
          <a:xfrm>
            <a:off x="6962693" y="3860346"/>
            <a:ext cx="596100" cy="54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g15f431b14b2_1_163"/>
          <p:cNvPicPr preferRelativeResize="0"/>
          <p:nvPr/>
        </p:nvPicPr>
        <p:blipFill rotWithShape="1">
          <a:blip r:embed="rId3">
            <a:alphaModFix/>
          </a:blip>
          <a:srcRect l="23644" r="19871"/>
          <a:stretch/>
        </p:blipFill>
        <p:spPr>
          <a:xfrm>
            <a:off x="494425" y="2737825"/>
            <a:ext cx="1504300" cy="1482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4" name="Google Shape;274;g15f431b14b2_1_163"/>
          <p:cNvPicPr preferRelativeResize="0"/>
          <p:nvPr/>
        </p:nvPicPr>
        <p:blipFill rotWithShape="1">
          <a:blip r:embed="rId4">
            <a:alphaModFix/>
          </a:blip>
          <a:srcRect l="25872" t="16831" r="21943" b="11514"/>
          <a:stretch/>
        </p:blipFill>
        <p:spPr>
          <a:xfrm>
            <a:off x="494425" y="4618025"/>
            <a:ext cx="1504299" cy="1367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5" name="Google Shape;275;g15f431b14b2_1_163"/>
          <p:cNvPicPr preferRelativeResize="0"/>
          <p:nvPr/>
        </p:nvPicPr>
        <p:blipFill rotWithShape="1">
          <a:blip r:embed="rId5">
            <a:alphaModFix/>
          </a:blip>
          <a:srcRect l="19973" r="9648"/>
          <a:stretch/>
        </p:blipFill>
        <p:spPr>
          <a:xfrm>
            <a:off x="3303100" y="3481525"/>
            <a:ext cx="1378025" cy="158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6" name="Google Shape;276;g15f431b14b2_1_163"/>
          <p:cNvPicPr preferRelativeResize="0"/>
          <p:nvPr/>
        </p:nvPicPr>
        <p:blipFill rotWithShape="1">
          <a:blip r:embed="rId6">
            <a:alphaModFix/>
          </a:blip>
          <a:srcRect l="23157" r="20757"/>
          <a:stretch/>
        </p:blipFill>
        <p:spPr>
          <a:xfrm rot="-5400000">
            <a:off x="5058900" y="2690450"/>
            <a:ext cx="1526026" cy="1620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7" name="Google Shape;277;g15f431b14b2_1_163"/>
          <p:cNvPicPr preferRelativeResize="0"/>
          <p:nvPr/>
        </p:nvPicPr>
        <p:blipFill rotWithShape="1">
          <a:blip r:embed="rId7">
            <a:alphaModFix/>
          </a:blip>
          <a:srcRect l="27283" t="18990" r="29831" b="19231"/>
          <a:stretch/>
        </p:blipFill>
        <p:spPr>
          <a:xfrm>
            <a:off x="5011525" y="4618026"/>
            <a:ext cx="1620774" cy="1367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8" name="Google Shape;278;g15f431b14b2_1_163"/>
          <p:cNvPicPr preferRelativeResize="0"/>
          <p:nvPr/>
        </p:nvPicPr>
        <p:blipFill rotWithShape="1">
          <a:blip r:embed="rId8">
            <a:alphaModFix/>
          </a:blip>
          <a:srcRect l="19366" t="5362" r="-10416" b="1371"/>
          <a:stretch/>
        </p:blipFill>
        <p:spPr>
          <a:xfrm>
            <a:off x="7786500" y="3315387"/>
            <a:ext cx="1973326" cy="1632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9" name="Google Shape;279;g15f431b14b2_1_1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04700" y="2649200"/>
            <a:ext cx="2127375" cy="333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15f431b14b2_1_163"/>
          <p:cNvSpPr txBox="1"/>
          <p:nvPr/>
        </p:nvSpPr>
        <p:spPr>
          <a:xfrm>
            <a:off x="3201300" y="1124350"/>
            <a:ext cx="80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미끄러짐을 방지하기 위해 발 형상을 설계 합니다.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a427645e4_7_87"/>
          <p:cNvSpPr txBox="1"/>
          <p:nvPr/>
        </p:nvSpPr>
        <p:spPr>
          <a:xfrm>
            <a:off x="727450" y="1859813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5a427645e4_7_87"/>
          <p:cNvSpPr txBox="1"/>
          <p:nvPr/>
        </p:nvSpPr>
        <p:spPr>
          <a:xfrm>
            <a:off x="5634550" y="185982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g15a427645e4_7_87"/>
          <p:cNvSpPr/>
          <p:nvPr/>
        </p:nvSpPr>
        <p:spPr>
          <a:xfrm>
            <a:off x="2481350" y="40429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15a427645e4_7_87"/>
          <p:cNvSpPr/>
          <p:nvPr/>
        </p:nvSpPr>
        <p:spPr>
          <a:xfrm>
            <a:off x="7396975" y="4042900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g15a427645e4_7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55" y="2365375"/>
            <a:ext cx="1521515" cy="10842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g15a427645e4_7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57" y="3727136"/>
            <a:ext cx="1521515" cy="10842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" name="Google Shape;291;g15a427645e4_7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49" y="5088898"/>
            <a:ext cx="1521516" cy="10842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2" name="Google Shape;292;g15a427645e4_7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925" y="3499413"/>
            <a:ext cx="1989375" cy="15396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3" name="Google Shape;293;g15a427645e4_7_87"/>
          <p:cNvSpPr txBox="1"/>
          <p:nvPr/>
        </p:nvSpPr>
        <p:spPr>
          <a:xfrm>
            <a:off x="236958" y="262830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개발환경설명(기구파트)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5a427645e4_7_87"/>
          <p:cNvSpPr txBox="1"/>
          <p:nvPr/>
        </p:nvSpPr>
        <p:spPr>
          <a:xfrm>
            <a:off x="236958" y="1046189"/>
            <a:ext cx="39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④ 다리파트(어깨)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g15a427645e4_7_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4550" y="2365375"/>
            <a:ext cx="1521526" cy="1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5a427645e4_7_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34550" y="3727125"/>
            <a:ext cx="1521526" cy="1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5a427645e4_7_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37250" y="5088875"/>
            <a:ext cx="1516133" cy="1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5a427645e4_7_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1675" y="3499425"/>
            <a:ext cx="1989374" cy="15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5a427645e4_7_87"/>
          <p:cNvSpPr txBox="1"/>
          <p:nvPr/>
        </p:nvSpPr>
        <p:spPr>
          <a:xfrm>
            <a:off x="3408700" y="1153900"/>
            <a:ext cx="80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로봇개의 다리 </a:t>
            </a:r>
            <a:r>
              <a:rPr lang="ko-KR"/>
              <a:t>부분과 몸통파트를 서보모터와 결합해 이어주는 부분을 설계합니다.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15a427645e4_7_8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54549" y="3335788"/>
            <a:ext cx="154305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a427645e4_7_113"/>
          <p:cNvSpPr txBox="1"/>
          <p:nvPr/>
        </p:nvSpPr>
        <p:spPr>
          <a:xfrm>
            <a:off x="708788" y="2257688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15a427645e4_7_113"/>
          <p:cNvSpPr txBox="1"/>
          <p:nvPr/>
        </p:nvSpPr>
        <p:spPr>
          <a:xfrm>
            <a:off x="6152213" y="22242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15a427645e4_7_113"/>
          <p:cNvSpPr/>
          <p:nvPr/>
        </p:nvSpPr>
        <p:spPr>
          <a:xfrm>
            <a:off x="2381950" y="4426588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5a427645e4_7_113"/>
          <p:cNvSpPr/>
          <p:nvPr/>
        </p:nvSpPr>
        <p:spPr>
          <a:xfrm>
            <a:off x="7895800" y="4426588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9" name="Google Shape;309;g15a427645e4_7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213" y="3063874"/>
            <a:ext cx="1272769" cy="94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5a427645e4_7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216" y="4207939"/>
            <a:ext cx="1272769" cy="94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5a427645e4_7_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219" y="5301067"/>
            <a:ext cx="1272769" cy="94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5a427645e4_7_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7813" y="3719075"/>
            <a:ext cx="2413274" cy="186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15a427645e4_7_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794" y="3065700"/>
            <a:ext cx="1272767" cy="90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5a427645e4_7_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790" y="4200079"/>
            <a:ext cx="1272767" cy="90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5a427645e4_7_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786" y="5450042"/>
            <a:ext cx="1272768" cy="90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5a427645e4_7_1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3561" y="3837113"/>
            <a:ext cx="2108226" cy="16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5a427645e4_7_113"/>
          <p:cNvSpPr txBox="1"/>
          <p:nvPr/>
        </p:nvSpPr>
        <p:spPr>
          <a:xfrm>
            <a:off x="389358" y="415230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개발환경설명(기구파트)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5a427645e4_7_113"/>
          <p:cNvSpPr txBox="1"/>
          <p:nvPr/>
        </p:nvSpPr>
        <p:spPr>
          <a:xfrm>
            <a:off x="389358" y="1198588"/>
            <a:ext cx="39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⑤ 커버파트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24" name="Google Shape;324;p5"/>
          <p:cNvSpPr txBox="1"/>
          <p:nvPr/>
        </p:nvSpPr>
        <p:spPr>
          <a:xfrm>
            <a:off x="275208" y="1016651"/>
            <a:ext cx="60945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구성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5"/>
          <p:cNvSpPr txBox="1"/>
          <p:nvPr/>
        </p:nvSpPr>
        <p:spPr>
          <a:xfrm>
            <a:off x="3533313" y="516142"/>
            <a:ext cx="6094520" cy="39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※ 최대한 자세하게 기술 / 14page 이내로 작성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5"/>
          <p:cNvSpPr txBox="1"/>
          <p:nvPr/>
        </p:nvSpPr>
        <p:spPr>
          <a:xfrm>
            <a:off x="381739" y="2148396"/>
            <a:ext cx="30450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4족 보행 – 기구물 설계</a:t>
            </a:r>
            <a:endParaRPr/>
          </a:p>
        </p:txBody>
      </p:sp>
      <p:pic>
        <p:nvPicPr>
          <p:cNvPr id="327" name="Google Shape;3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300" y="3126245"/>
            <a:ext cx="3593999" cy="2695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275" y="3101725"/>
            <a:ext cx="3659458" cy="274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"/>
          <p:cNvSpPr/>
          <p:nvPr/>
        </p:nvSpPr>
        <p:spPr>
          <a:xfrm>
            <a:off x="5219425" y="4163238"/>
            <a:ext cx="1226400" cy="68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15f431b14b2_1_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6187" y="3012651"/>
            <a:ext cx="5574477" cy="318464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5f431b14b2_1_209"/>
          <p:cNvSpPr txBox="1"/>
          <p:nvPr/>
        </p:nvSpPr>
        <p:spPr>
          <a:xfrm>
            <a:off x="354225" y="322266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개발환경설명(제어파트)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5f431b14b2_1_209"/>
          <p:cNvSpPr txBox="1"/>
          <p:nvPr/>
        </p:nvSpPr>
        <p:spPr>
          <a:xfrm>
            <a:off x="487630" y="2045626"/>
            <a:ext cx="460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전기 전자 제어파트 모듈 구성도</a:t>
            </a:r>
            <a:endParaRPr/>
          </a:p>
        </p:txBody>
      </p:sp>
      <p:sp>
        <p:nvSpPr>
          <p:cNvPr id="337" name="Google Shape;337;g15f431b14b2_1_209"/>
          <p:cNvSpPr txBox="1"/>
          <p:nvPr/>
        </p:nvSpPr>
        <p:spPr>
          <a:xfrm>
            <a:off x="487630" y="1251074"/>
            <a:ext cx="948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로봇개 동작을 제어하기 위한 아두이노 마이크로 프로세서 및 모터 PWM 발생 보드</a:t>
            </a:r>
            <a:endParaRPr/>
          </a:p>
        </p:txBody>
      </p:sp>
      <p:sp>
        <p:nvSpPr>
          <p:cNvPr id="338" name="Google Shape;338;g15f431b14b2_1_209"/>
          <p:cNvSpPr txBox="1"/>
          <p:nvPr/>
        </p:nvSpPr>
        <p:spPr>
          <a:xfrm>
            <a:off x="5751813" y="1670538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아두이노UNO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9" name="Google Shape;339;g15f431b14b2_1_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2222" y="2182425"/>
            <a:ext cx="1726200" cy="1589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340" name="Google Shape;340;g15f431b14b2_1_209"/>
          <p:cNvSpPr txBox="1"/>
          <p:nvPr/>
        </p:nvSpPr>
        <p:spPr>
          <a:xfrm>
            <a:off x="6051026" y="5471121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서보드라이버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1" name="Google Shape;341;g15f431b14b2_1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6663" y="3817925"/>
            <a:ext cx="1250525" cy="1216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2" name="Google Shape;342;g15f431b14b2_1_2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2025" y="2808650"/>
            <a:ext cx="1726200" cy="124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5f431b14b2_1_20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6125" y="5871325"/>
            <a:ext cx="2056025" cy="8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15f431b14b2_1_209"/>
          <p:cNvSpPr txBox="1"/>
          <p:nvPr/>
        </p:nvSpPr>
        <p:spPr>
          <a:xfrm>
            <a:off x="8134825" y="3417725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3) 서보모터(SG90)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15f431b14b2_1_209"/>
          <p:cNvSpPr txBox="1"/>
          <p:nvPr/>
        </p:nvSpPr>
        <p:spPr>
          <a:xfrm>
            <a:off x="116450" y="2840175"/>
            <a:ext cx="26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4) ZM186501P-3000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g15f431b14b2_1_20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34827" y="650686"/>
            <a:ext cx="2276800" cy="24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5f431b14b2_1_20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34824" y="5471124"/>
            <a:ext cx="2628900" cy="132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5f431b14b2_1_2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52" y="3240375"/>
            <a:ext cx="1475573" cy="95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5f431b14b2_1_2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98975" y="3090600"/>
            <a:ext cx="1823764" cy="21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a427645e4_7_131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5. 전자 장비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15a427645e4_7_131"/>
          <p:cNvSpPr txBox="1"/>
          <p:nvPr/>
        </p:nvSpPr>
        <p:spPr>
          <a:xfrm>
            <a:off x="688625" y="96220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1) 아두이노UNO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6" name="Google Shape;356;g15a427645e4_7_131"/>
          <p:cNvSpPr txBox="1"/>
          <p:nvPr/>
        </p:nvSpPr>
        <p:spPr>
          <a:xfrm>
            <a:off x="6058650" y="96220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2) 서보드라이버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g15a427645e4_7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5" y="1424425"/>
            <a:ext cx="2160225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8" name="Google Shape;358;g15a427645e4_7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650" y="1424425"/>
            <a:ext cx="2045250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9" name="Google Shape;359;g15a427645e4_7_131"/>
          <p:cNvSpPr txBox="1"/>
          <p:nvPr/>
        </p:nvSpPr>
        <p:spPr>
          <a:xfrm>
            <a:off x="688625" y="3650675"/>
            <a:ext cx="543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60" name="Google Shape;360;g15a427645e4_7_131"/>
          <p:cNvGraphicFramePr/>
          <p:nvPr/>
        </p:nvGraphicFramePr>
        <p:xfrm>
          <a:off x="3159725" y="142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{CA545BB3-FA97-4329-B261-BC69751DD405}</a:tableStyleId>
              </a:tblPr>
              <a:tblGrid>
                <a:gridCol w="134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마이크로컨트롤러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ATmega328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입력 전압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7V~12V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동작 접압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5V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디지털 입출력 핀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14개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아날로그 입력핀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6개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플래시 메모리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32KB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SRAM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2KB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EEPROM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1KB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클럭 주파수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1MHz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1" name="Google Shape;361;g15a427645e4_7_131"/>
          <p:cNvGraphicFramePr/>
          <p:nvPr/>
        </p:nvGraphicFramePr>
        <p:xfrm>
          <a:off x="8321275" y="142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{CA545BB3-FA97-4329-B261-BC69751DD405}</a:tableStyleId>
              </a:tblPr>
              <a:tblGrid>
                <a:gridCol w="119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크기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67*25*14mm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용도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16개의 PWM 신호를 만들어냄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인터페이스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I2C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동작 전압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2.3V~5.5V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특징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PCA9685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f431b14b2_3_0"/>
          <p:cNvSpPr txBox="1"/>
          <p:nvPr/>
        </p:nvSpPr>
        <p:spPr>
          <a:xfrm>
            <a:off x="547300" y="499975"/>
            <a:ext cx="533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5. 전자 장비 구성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15f431b14b2_3_0"/>
          <p:cNvSpPr txBox="1"/>
          <p:nvPr/>
        </p:nvSpPr>
        <p:spPr>
          <a:xfrm>
            <a:off x="688625" y="962200"/>
            <a:ext cx="172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3) 서보모터(SG90)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8" name="Google Shape;368;g15f431b14b2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625" y="1362400"/>
            <a:ext cx="2045250" cy="198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369" name="Google Shape;369;g15f431b14b2_3_0"/>
          <p:cNvGraphicFramePr/>
          <p:nvPr/>
        </p:nvGraphicFramePr>
        <p:xfrm>
          <a:off x="2974700" y="1362400"/>
          <a:ext cx="3392000" cy="3825210"/>
        </p:xfrm>
        <a:graphic>
          <a:graphicData uri="http://schemas.openxmlformats.org/drawingml/2006/table">
            <a:tbl>
              <a:tblPr>
                <a:noFill/>
                <a:tableStyleId>{CA545BB3-FA97-4329-B261-BC69751DD405}</a:tableStyleId>
              </a:tblPr>
              <a:tblGrid>
                <a:gridCol w="16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모듈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아날로그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토크 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4.8V (1.80kg-cm))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속도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4.8V (0.10sec/60º)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무게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9.0g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크기 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23.1*12.2*29.0mm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모터 타입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3-pole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기어 타입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플라스틱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회전/지지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Bushing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회전 범위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180º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70" name="Google Shape;370;g15f431b14b2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0500" y="1362400"/>
            <a:ext cx="2045250" cy="19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5f431b14b2_3_0"/>
          <p:cNvSpPr txBox="1"/>
          <p:nvPr/>
        </p:nvSpPr>
        <p:spPr>
          <a:xfrm>
            <a:off x="6570500" y="962200"/>
            <a:ext cx="262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4) ZM186501P-3000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2" name="Google Shape;372;g15f431b14b2_3_0"/>
          <p:cNvGraphicFramePr/>
          <p:nvPr/>
        </p:nvGraphicFramePr>
        <p:xfrm>
          <a:off x="8819550" y="1362400"/>
          <a:ext cx="2258250" cy="1158210"/>
        </p:xfrm>
        <a:graphic>
          <a:graphicData uri="http://schemas.openxmlformats.org/drawingml/2006/table">
            <a:tbl>
              <a:tblPr>
                <a:noFill/>
                <a:tableStyleId>{CA545BB3-FA97-4329-B261-BC69751DD405}</a:tableStyleId>
              </a:tblPr>
              <a:tblGrid>
                <a:gridCol w="112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목록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/>
                        <a:t>내용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전압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3.6V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b="1"/>
                        <a:t>전류</a:t>
                      </a:r>
                      <a:endParaRPr sz="11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/>
                        <a:t>2950mAh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"/>
          <p:cNvSpPr txBox="1"/>
          <p:nvPr/>
        </p:nvSpPr>
        <p:spPr>
          <a:xfrm>
            <a:off x="348448" y="823884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기능 (제어 방법 등 서술)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379" name="Google Shape;379;p7"/>
          <p:cNvSpPr txBox="1"/>
          <p:nvPr/>
        </p:nvSpPr>
        <p:spPr>
          <a:xfrm>
            <a:off x="528275" y="1660250"/>
            <a:ext cx="96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로봇개의 각 다리 관절에 있는 모터 신호를 통하여 H/W 기구물 동작을 제어한다.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7"/>
          <p:cNvSpPr txBox="1"/>
          <p:nvPr/>
        </p:nvSpPr>
        <p:spPr>
          <a:xfrm>
            <a:off x="528275" y="2571450"/>
            <a:ext cx="260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Malgun Gothic"/>
                <a:ea typeface="Malgun Gothic"/>
                <a:cs typeface="Malgun Gothic"/>
                <a:sym typeface="Malgun Gothic"/>
              </a:rPr>
              <a:t>외부 모터 보드 사용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7"/>
          <p:cNvSpPr/>
          <p:nvPr/>
        </p:nvSpPr>
        <p:spPr>
          <a:xfrm>
            <a:off x="632025" y="313185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7"/>
          <p:cNvSpPr txBox="1"/>
          <p:nvPr/>
        </p:nvSpPr>
        <p:spPr>
          <a:xfrm>
            <a:off x="1095725" y="3063900"/>
            <a:ext cx="48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3set * 4개 서보모터를 구동할 수 있는 보드 사용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825" y="3774525"/>
            <a:ext cx="2730250" cy="110916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7"/>
          <p:cNvSpPr txBox="1"/>
          <p:nvPr/>
        </p:nvSpPr>
        <p:spPr>
          <a:xfrm>
            <a:off x="6169425" y="29755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7"/>
          <p:cNvSpPr txBox="1"/>
          <p:nvPr/>
        </p:nvSpPr>
        <p:spPr>
          <a:xfrm>
            <a:off x="8057550" y="29755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모터보드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7"/>
          <p:cNvSpPr txBox="1"/>
          <p:nvPr/>
        </p:nvSpPr>
        <p:spPr>
          <a:xfrm>
            <a:off x="11105975" y="2975575"/>
            <a:ext cx="676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5113" y="2771600"/>
            <a:ext cx="1059100" cy="20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"/>
          <p:cNvSpPr txBox="1"/>
          <p:nvPr/>
        </p:nvSpPr>
        <p:spPr>
          <a:xfrm>
            <a:off x="9678675" y="2495175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PWM 신호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7"/>
          <p:cNvSpPr txBox="1"/>
          <p:nvPr/>
        </p:nvSpPr>
        <p:spPr>
          <a:xfrm>
            <a:off x="9678675" y="3703775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각도 제어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0" name="Google Shape;390;p7"/>
          <p:cNvCxnSpPr>
            <a:stCxn id="384" idx="3"/>
            <a:endCxn id="385" idx="1"/>
          </p:cNvCxnSpPr>
          <p:nvPr/>
        </p:nvCxnSpPr>
        <p:spPr>
          <a:xfrm>
            <a:off x="7335225" y="3160225"/>
            <a:ext cx="72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1" name="Google Shape;391;p7"/>
          <p:cNvCxnSpPr>
            <a:endCxn id="386" idx="1"/>
          </p:cNvCxnSpPr>
          <p:nvPr/>
        </p:nvCxnSpPr>
        <p:spPr>
          <a:xfrm>
            <a:off x="9223475" y="3160225"/>
            <a:ext cx="1882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2" name="Google Shape;392;p7"/>
          <p:cNvSpPr/>
          <p:nvPr/>
        </p:nvSpPr>
        <p:spPr>
          <a:xfrm>
            <a:off x="9990063" y="3303575"/>
            <a:ext cx="3492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7"/>
          <p:cNvSpPr txBox="1"/>
          <p:nvPr/>
        </p:nvSpPr>
        <p:spPr>
          <a:xfrm>
            <a:off x="6026025" y="5200900"/>
            <a:ext cx="14526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825" y="3937062"/>
            <a:ext cx="633300" cy="577333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"/>
          <p:cNvSpPr txBox="1"/>
          <p:nvPr/>
        </p:nvSpPr>
        <p:spPr>
          <a:xfrm>
            <a:off x="6953475" y="3662088"/>
            <a:ext cx="9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Bluetooth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7"/>
          <p:cNvSpPr txBox="1"/>
          <p:nvPr/>
        </p:nvSpPr>
        <p:spPr>
          <a:xfrm>
            <a:off x="6821325" y="4514388"/>
            <a:ext cx="123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명령 신호 전달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7" name="Google Shape;397;p7"/>
          <p:cNvCxnSpPr>
            <a:stCxn id="393" idx="0"/>
            <a:endCxn id="384" idx="2"/>
          </p:cNvCxnSpPr>
          <p:nvPr/>
        </p:nvCxnSpPr>
        <p:spPr>
          <a:xfrm rot="10800000">
            <a:off x="6752325" y="3344800"/>
            <a:ext cx="0" cy="18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8" name="Google Shape;398;p7"/>
          <p:cNvCxnSpPr/>
          <p:nvPr/>
        </p:nvCxnSpPr>
        <p:spPr>
          <a:xfrm>
            <a:off x="5612800" y="2490400"/>
            <a:ext cx="0" cy="308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9" name="Google Shape;39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136" y="5163799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400" name="Google Shape;40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33611" y="5194124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401" name="Google Shape;40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32111" y="5247674"/>
            <a:ext cx="835578" cy="81280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402" name="Google Shape;402;p7"/>
          <p:cNvSpPr txBox="1"/>
          <p:nvPr/>
        </p:nvSpPr>
        <p:spPr>
          <a:xfrm>
            <a:off x="2682900" y="5377017"/>
            <a:ext cx="8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07912" y="2453437"/>
            <a:ext cx="488826" cy="452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250" y="2523338"/>
            <a:ext cx="770400" cy="3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66413" y="3464100"/>
            <a:ext cx="555311" cy="5401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406" name="Google Shape;40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4675" y="4472025"/>
            <a:ext cx="2489400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2563" y="5796175"/>
            <a:ext cx="1699553" cy="2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"/>
          <p:cNvSpPr txBox="1"/>
          <p:nvPr/>
        </p:nvSpPr>
        <p:spPr>
          <a:xfrm>
            <a:off x="5149041" y="1883730"/>
            <a:ext cx="331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12개의 모터 연결 및 구조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526901" y="1837966"/>
            <a:ext cx="3487793" cy="4650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0521" y="2419267"/>
            <a:ext cx="1952332" cy="179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"/>
          <p:cNvPicPr preferRelativeResize="0"/>
          <p:nvPr/>
        </p:nvPicPr>
        <p:blipFill rotWithShape="1">
          <a:blip r:embed="rId5">
            <a:alphaModFix/>
          </a:blip>
          <a:srcRect t="45018"/>
          <a:stretch/>
        </p:blipFill>
        <p:spPr>
          <a:xfrm>
            <a:off x="9090521" y="4361880"/>
            <a:ext cx="2023275" cy="12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"/>
          <p:cNvSpPr txBox="1"/>
          <p:nvPr/>
        </p:nvSpPr>
        <p:spPr>
          <a:xfrm>
            <a:off x="526002" y="740415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기능 (제어 방법 등 서술)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6"/>
          <p:cNvSpPr txBox="1"/>
          <p:nvPr/>
        </p:nvSpPr>
        <p:spPr>
          <a:xfrm>
            <a:off x="452762" y="182861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6"/>
          <p:cNvSpPr/>
          <p:nvPr/>
        </p:nvSpPr>
        <p:spPr>
          <a:xfrm>
            <a:off x="4620254" y="2220550"/>
            <a:ext cx="1057500" cy="10575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6"/>
          <p:cNvSpPr/>
          <p:nvPr/>
        </p:nvSpPr>
        <p:spPr>
          <a:xfrm>
            <a:off x="6965439" y="2780511"/>
            <a:ext cx="1057500" cy="10575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"/>
          <p:cNvSpPr/>
          <p:nvPr/>
        </p:nvSpPr>
        <p:spPr>
          <a:xfrm>
            <a:off x="7055695" y="4766859"/>
            <a:ext cx="1057500" cy="10575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6"/>
          <p:cNvSpPr/>
          <p:nvPr/>
        </p:nvSpPr>
        <p:spPr>
          <a:xfrm>
            <a:off x="4322852" y="5048201"/>
            <a:ext cx="1057500" cy="10575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2717" y="2457722"/>
            <a:ext cx="2442525" cy="340516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"/>
          <p:cNvSpPr txBox="1"/>
          <p:nvPr/>
        </p:nvSpPr>
        <p:spPr>
          <a:xfrm>
            <a:off x="554700" y="1883725"/>
            <a:ext cx="307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다리마다 3개의 모터를 연결하여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1 SET</a:t>
            </a: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이룸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"/>
          <p:cNvSpPr/>
          <p:nvPr/>
        </p:nvSpPr>
        <p:spPr>
          <a:xfrm>
            <a:off x="632600" y="2649159"/>
            <a:ext cx="859800" cy="8598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6"/>
          <p:cNvSpPr/>
          <p:nvPr/>
        </p:nvSpPr>
        <p:spPr>
          <a:xfrm>
            <a:off x="1297064" y="3600403"/>
            <a:ext cx="859800" cy="8598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6"/>
          <p:cNvSpPr/>
          <p:nvPr/>
        </p:nvSpPr>
        <p:spPr>
          <a:xfrm>
            <a:off x="2171995" y="4009592"/>
            <a:ext cx="859800" cy="859800"/>
          </a:xfrm>
          <a:prstGeom prst="ellipse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432" name="Google Shape;432;p8"/>
          <p:cNvSpPr txBox="1"/>
          <p:nvPr/>
        </p:nvSpPr>
        <p:spPr>
          <a:xfrm>
            <a:off x="275208" y="1053768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구성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p8"/>
          <p:cNvSpPr txBox="1"/>
          <p:nvPr/>
        </p:nvSpPr>
        <p:spPr>
          <a:xfrm>
            <a:off x="4281600" y="2291283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p8"/>
          <p:cNvSpPr txBox="1"/>
          <p:nvPr/>
        </p:nvSpPr>
        <p:spPr>
          <a:xfrm>
            <a:off x="1045875" y="22912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통신파트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8"/>
          <p:cNvSpPr txBox="1"/>
          <p:nvPr/>
        </p:nvSpPr>
        <p:spPr>
          <a:xfrm>
            <a:off x="7125850" y="2291275"/>
            <a:ext cx="1165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제어파트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8"/>
          <p:cNvSpPr txBox="1"/>
          <p:nvPr/>
        </p:nvSpPr>
        <p:spPr>
          <a:xfrm>
            <a:off x="7329550" y="5645375"/>
            <a:ext cx="7584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8"/>
          <p:cNvSpPr txBox="1"/>
          <p:nvPr/>
        </p:nvSpPr>
        <p:spPr>
          <a:xfrm>
            <a:off x="4033050" y="5579813"/>
            <a:ext cx="16629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블루투스통신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8"/>
          <p:cNvSpPr txBox="1"/>
          <p:nvPr/>
        </p:nvSpPr>
        <p:spPr>
          <a:xfrm>
            <a:off x="8784475" y="3949150"/>
            <a:ext cx="3106800" cy="6465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서보드라이버(라이브러리)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Adafruit_PWMServoDriver.h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9" name="Google Shape;43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81" y="2798408"/>
            <a:ext cx="1741630" cy="1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9362" y="4930450"/>
            <a:ext cx="2517024" cy="14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063" y="3625900"/>
            <a:ext cx="991800" cy="59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650" y="4612750"/>
            <a:ext cx="633300" cy="577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3275" y="3191138"/>
            <a:ext cx="1590938" cy="6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"/>
          <p:cNvSpPr txBox="1"/>
          <p:nvPr/>
        </p:nvSpPr>
        <p:spPr>
          <a:xfrm>
            <a:off x="404100" y="1655425"/>
            <a:ext cx="101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로봇개는 2가지 이상의 통신 제어 포트와 다중 모터를 제어하기 위한 전용 드라이버 보드를 이용합니다.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8"/>
          <p:cNvSpPr txBox="1"/>
          <p:nvPr/>
        </p:nvSpPr>
        <p:spPr>
          <a:xfrm>
            <a:off x="1045875" y="4215625"/>
            <a:ext cx="1165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디버깅용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통신기능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6" name="Google Shape;44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3300" y="2843447"/>
            <a:ext cx="1590950" cy="1341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8"/>
          <p:cNvCxnSpPr>
            <a:stCxn id="446" idx="3"/>
            <a:endCxn id="439" idx="1"/>
          </p:cNvCxnSpPr>
          <p:nvPr/>
        </p:nvCxnSpPr>
        <p:spPr>
          <a:xfrm rot="10800000" flipH="1">
            <a:off x="2424250" y="3510694"/>
            <a:ext cx="1569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8"/>
          <p:cNvSpPr txBox="1"/>
          <p:nvPr/>
        </p:nvSpPr>
        <p:spPr>
          <a:xfrm>
            <a:off x="2626067" y="3145009"/>
            <a:ext cx="116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시리얼통신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8"/>
          <p:cNvSpPr txBox="1"/>
          <p:nvPr/>
        </p:nvSpPr>
        <p:spPr>
          <a:xfrm>
            <a:off x="5695955" y="3155977"/>
            <a:ext cx="116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I2C 통신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0" name="Google Shape;450;p8"/>
          <p:cNvCxnSpPr>
            <a:stCxn id="439" idx="3"/>
            <a:endCxn id="443" idx="1"/>
          </p:cNvCxnSpPr>
          <p:nvPr/>
        </p:nvCxnSpPr>
        <p:spPr>
          <a:xfrm>
            <a:off x="5735310" y="3510708"/>
            <a:ext cx="11781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8"/>
          <p:cNvCxnSpPr>
            <a:stCxn id="443" idx="3"/>
            <a:endCxn id="438" idx="0"/>
          </p:cNvCxnSpPr>
          <p:nvPr/>
        </p:nvCxnSpPr>
        <p:spPr>
          <a:xfrm>
            <a:off x="8504213" y="3514300"/>
            <a:ext cx="1833600" cy="435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8"/>
          <p:cNvCxnSpPr>
            <a:stCxn id="437" idx="0"/>
            <a:endCxn id="439" idx="2"/>
          </p:cNvCxnSpPr>
          <p:nvPr/>
        </p:nvCxnSpPr>
        <p:spPr>
          <a:xfrm rot="10800000">
            <a:off x="4864500" y="4222913"/>
            <a:ext cx="0" cy="13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8"/>
          <p:cNvCxnSpPr>
            <a:stCxn id="443" idx="2"/>
            <a:endCxn id="436" idx="0"/>
          </p:cNvCxnSpPr>
          <p:nvPr/>
        </p:nvCxnSpPr>
        <p:spPr>
          <a:xfrm>
            <a:off x="7708744" y="3837462"/>
            <a:ext cx="0" cy="18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8"/>
          <p:cNvSpPr txBox="1"/>
          <p:nvPr/>
        </p:nvSpPr>
        <p:spPr>
          <a:xfrm>
            <a:off x="3854850" y="6084800"/>
            <a:ext cx="201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제어용 통신 기능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D8FC967A-D0BA-7752-3079-3C55F29C8C93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93592-6FB3-F021-D014-DE0E259BE5FC}"/>
              </a:ext>
            </a:extLst>
          </p:cNvPr>
          <p:cNvSpPr txBox="1"/>
          <p:nvPr/>
        </p:nvSpPr>
        <p:spPr>
          <a:xfrm>
            <a:off x="275208" y="1118255"/>
            <a:ext cx="9985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i="1" u="sng" dirty="0"/>
              <a:t>복잡한 지형</a:t>
            </a:r>
            <a:r>
              <a:rPr lang="ko-KR" altLang="en-US" sz="3200" dirty="0"/>
              <a:t>을 보행할 수 있는 </a:t>
            </a:r>
            <a:r>
              <a:rPr lang="en-US" altLang="ko-KR" sz="3200" dirty="0">
                <a:solidFill>
                  <a:srgbClr val="C00000"/>
                </a:solidFill>
              </a:rPr>
              <a:t>4</a:t>
            </a:r>
            <a:r>
              <a:rPr lang="ko-KR" altLang="en-US" sz="3200" dirty="0">
                <a:solidFill>
                  <a:srgbClr val="C00000"/>
                </a:solidFill>
              </a:rPr>
              <a:t>세대</a:t>
            </a:r>
            <a:r>
              <a:rPr lang="ko-KR" altLang="en-US" sz="3200" dirty="0"/>
              <a:t> 보행로봇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315C1-AC3F-522B-EC4E-EE71AA302ECC}"/>
              </a:ext>
            </a:extLst>
          </p:cNvPr>
          <p:cNvSpPr txBox="1"/>
          <p:nvPr/>
        </p:nvSpPr>
        <p:spPr>
          <a:xfrm>
            <a:off x="417251" y="2110339"/>
            <a:ext cx="312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C00000"/>
                </a:solidFill>
              </a:rPr>
              <a:t>4</a:t>
            </a:r>
            <a:r>
              <a:rPr lang="ko-KR" altLang="en-US" sz="2800" dirty="0">
                <a:solidFill>
                  <a:srgbClr val="C00000"/>
                </a:solidFill>
              </a:rPr>
              <a:t>족 보행의 유용성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BBA84-DA0C-86DD-CF01-42BBB149F7BB}"/>
              </a:ext>
            </a:extLst>
          </p:cNvPr>
          <p:cNvSpPr txBox="1"/>
          <p:nvPr/>
        </p:nvSpPr>
        <p:spPr>
          <a:xfrm>
            <a:off x="5370989" y="2774313"/>
            <a:ext cx="550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가장 적은 다리의 개수로 </a:t>
            </a:r>
            <a:endParaRPr lang="en-US" altLang="ko-KR" sz="2400" dirty="0"/>
          </a:p>
          <a:p>
            <a:r>
              <a:rPr lang="ko-KR" altLang="en-US" sz="2400" dirty="0"/>
              <a:t>다양하고</a:t>
            </a:r>
            <a:r>
              <a:rPr lang="en-US" altLang="ko-KR" sz="2400" dirty="0"/>
              <a:t>, </a:t>
            </a:r>
            <a:r>
              <a:rPr lang="ko-KR" altLang="en-US" sz="2400" dirty="0"/>
              <a:t>안정적인 </a:t>
            </a:r>
            <a:endParaRPr lang="en-US" altLang="ko-KR" sz="2400" dirty="0"/>
          </a:p>
          <a:p>
            <a:r>
              <a:rPr lang="ko-KR" altLang="en-US" sz="2400" dirty="0"/>
              <a:t>움직임을 </a:t>
            </a:r>
            <a:r>
              <a:rPr lang="ko-KR" altLang="en-US" sz="2400" dirty="0">
                <a:solidFill>
                  <a:srgbClr val="C00000"/>
                </a:solidFill>
              </a:rPr>
              <a:t>경제적</a:t>
            </a:r>
            <a:r>
              <a:rPr lang="ko-KR" altLang="en-US" sz="2400" dirty="0"/>
              <a:t>으로 구현할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026" name="Picture 2" descr="보스턴 다이나믹스 - 4족보행 동물형 군사로봇 빅독">
            <a:extLst>
              <a:ext uri="{FF2B5EF4-FFF2-40B4-BE49-F238E27FC236}">
                <a16:creationId xmlns:a16="http://schemas.microsoft.com/office/drawing/2014/main" id="{70E70978-7D51-593A-A066-3ACFBD32B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1" y="2774313"/>
            <a:ext cx="4751588" cy="314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117;g15b75c0e067_0_34">
            <a:extLst>
              <a:ext uri="{FF2B5EF4-FFF2-40B4-BE49-F238E27FC236}">
                <a16:creationId xmlns:a16="http://schemas.microsoft.com/office/drawing/2014/main" id="{6DD1D6B5-ED37-C8F5-6FCE-D0BCC5D703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435" r="13892"/>
          <a:stretch/>
        </p:blipFill>
        <p:spPr>
          <a:xfrm>
            <a:off x="7745678" y="4077515"/>
            <a:ext cx="2277211" cy="18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0A70B69-BC6B-A31C-E685-B654BB3D5680}"/>
              </a:ext>
            </a:extLst>
          </p:cNvPr>
          <p:cNvSpPr/>
          <p:nvPr/>
        </p:nvSpPr>
        <p:spPr>
          <a:xfrm>
            <a:off x="5779364" y="4779595"/>
            <a:ext cx="1154096" cy="5326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571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"/>
          <p:cNvSpPr/>
          <p:nvPr/>
        </p:nvSpPr>
        <p:spPr>
          <a:xfrm>
            <a:off x="5529450" y="3939688"/>
            <a:ext cx="2230200" cy="240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>
            <a:off x="858425" y="3991750"/>
            <a:ext cx="3971400" cy="2290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>
            <a:off x="858425" y="2047025"/>
            <a:ext cx="9949500" cy="103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9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463" name="Google Shape;463;p9"/>
          <p:cNvSpPr txBox="1"/>
          <p:nvPr/>
        </p:nvSpPr>
        <p:spPr>
          <a:xfrm>
            <a:off x="348447" y="979321"/>
            <a:ext cx="11290177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설계도 </a:t>
            </a:r>
            <a:r>
              <a:rPr lang="ko-K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(흐름도 및 클래스 다이어그램 등 / 개발언어에 따라 선택)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9"/>
          <p:cNvSpPr txBox="1"/>
          <p:nvPr/>
        </p:nvSpPr>
        <p:spPr>
          <a:xfrm>
            <a:off x="1547025" y="1847025"/>
            <a:ext cx="1028400" cy="36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endParaRPr sz="1800"/>
          </a:p>
        </p:txBody>
      </p:sp>
      <p:sp>
        <p:nvSpPr>
          <p:cNvPr id="465" name="Google Shape;465;p9"/>
          <p:cNvSpPr txBox="1"/>
          <p:nvPr/>
        </p:nvSpPr>
        <p:spPr>
          <a:xfrm>
            <a:off x="2575425" y="2381225"/>
            <a:ext cx="13530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시리얼통신</a:t>
            </a:r>
            <a:endParaRPr sz="1800"/>
          </a:p>
        </p:txBody>
      </p:sp>
      <p:sp>
        <p:nvSpPr>
          <p:cNvPr id="466" name="Google Shape;466;p9"/>
          <p:cNvSpPr txBox="1"/>
          <p:nvPr/>
        </p:nvSpPr>
        <p:spPr>
          <a:xfrm>
            <a:off x="5071350" y="2381225"/>
            <a:ext cx="20253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모터보드 초기화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9"/>
          <p:cNvSpPr txBox="1"/>
          <p:nvPr/>
        </p:nvSpPr>
        <p:spPr>
          <a:xfrm>
            <a:off x="8239575" y="2381225"/>
            <a:ext cx="1684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초기동작 실행</a:t>
            </a:r>
            <a:endParaRPr sz="1800"/>
          </a:p>
        </p:txBody>
      </p:sp>
      <p:cxnSp>
        <p:nvCxnSpPr>
          <p:cNvPr id="468" name="Google Shape;468;p9"/>
          <p:cNvCxnSpPr>
            <a:stCxn id="465" idx="3"/>
            <a:endCxn id="466" idx="1"/>
          </p:cNvCxnSpPr>
          <p:nvPr/>
        </p:nvCxnSpPr>
        <p:spPr>
          <a:xfrm>
            <a:off x="3928425" y="2565875"/>
            <a:ext cx="114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9"/>
          <p:cNvCxnSpPr>
            <a:stCxn id="466" idx="3"/>
            <a:endCxn id="467" idx="1"/>
          </p:cNvCxnSpPr>
          <p:nvPr/>
        </p:nvCxnSpPr>
        <p:spPr>
          <a:xfrm>
            <a:off x="7096650" y="2565875"/>
            <a:ext cx="1143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0" name="Google Shape;470;p9"/>
          <p:cNvSpPr txBox="1"/>
          <p:nvPr/>
        </p:nvSpPr>
        <p:spPr>
          <a:xfrm>
            <a:off x="1160325" y="3810650"/>
            <a:ext cx="1801800" cy="36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동작(무한루프)</a:t>
            </a:r>
            <a:endParaRPr sz="1800"/>
          </a:p>
        </p:txBody>
      </p:sp>
      <p:sp>
        <p:nvSpPr>
          <p:cNvPr id="471" name="Google Shape;471;p9"/>
          <p:cNvSpPr txBox="1"/>
          <p:nvPr/>
        </p:nvSpPr>
        <p:spPr>
          <a:xfrm>
            <a:off x="1729025" y="4665550"/>
            <a:ext cx="22302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블루투스 명령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9"/>
          <p:cNvSpPr txBox="1"/>
          <p:nvPr/>
        </p:nvSpPr>
        <p:spPr>
          <a:xfrm>
            <a:off x="2212775" y="5553725"/>
            <a:ext cx="12627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3" name="Google Shape;473;p9"/>
          <p:cNvCxnSpPr>
            <a:stCxn id="471" idx="2"/>
            <a:endCxn id="472" idx="0"/>
          </p:cNvCxnSpPr>
          <p:nvPr/>
        </p:nvCxnSpPr>
        <p:spPr>
          <a:xfrm>
            <a:off x="2844125" y="5034850"/>
            <a:ext cx="0" cy="51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4" name="Google Shape;474;p9"/>
          <p:cNvSpPr txBox="1"/>
          <p:nvPr/>
        </p:nvSpPr>
        <p:spPr>
          <a:xfrm>
            <a:off x="6013200" y="5325125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9"/>
          <p:cNvSpPr txBox="1"/>
          <p:nvPr/>
        </p:nvSpPr>
        <p:spPr>
          <a:xfrm>
            <a:off x="8696700" y="4952500"/>
            <a:ext cx="1801800" cy="3693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 명령 대기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6" name="Google Shape;476;p9"/>
          <p:cNvCxnSpPr>
            <a:stCxn id="461" idx="2"/>
            <a:endCxn id="470" idx="0"/>
          </p:cNvCxnSpPr>
          <p:nvPr/>
        </p:nvCxnSpPr>
        <p:spPr>
          <a:xfrm rot="5400000">
            <a:off x="3584225" y="1561775"/>
            <a:ext cx="726000" cy="37719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9"/>
          <p:cNvSpPr txBox="1"/>
          <p:nvPr/>
        </p:nvSpPr>
        <p:spPr>
          <a:xfrm>
            <a:off x="5743650" y="3731913"/>
            <a:ext cx="1801800" cy="369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동작 기능 함수</a:t>
            </a:r>
            <a:endParaRPr sz="1800"/>
          </a:p>
        </p:txBody>
      </p:sp>
      <p:sp>
        <p:nvSpPr>
          <p:cNvPr id="478" name="Google Shape;478;p9"/>
          <p:cNvSpPr txBox="1"/>
          <p:nvPr/>
        </p:nvSpPr>
        <p:spPr>
          <a:xfrm>
            <a:off x="6013200" y="4345475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앉기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9"/>
          <p:cNvSpPr txBox="1"/>
          <p:nvPr/>
        </p:nvSpPr>
        <p:spPr>
          <a:xfrm>
            <a:off x="6013200" y="4833727"/>
            <a:ext cx="1262700" cy="369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서기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9"/>
          <p:cNvSpPr txBox="1"/>
          <p:nvPr/>
        </p:nvSpPr>
        <p:spPr>
          <a:xfrm>
            <a:off x="5938500" y="5756150"/>
            <a:ext cx="141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800" b="1">
                <a:solidFill>
                  <a:schemeClr val="dk1"/>
                </a:solidFill>
              </a:rPr>
              <a:t>⋮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481" name="Google Shape;481;p9"/>
          <p:cNvCxnSpPr>
            <a:stCxn id="472" idx="3"/>
            <a:endCxn id="459" idx="1"/>
          </p:cNvCxnSpPr>
          <p:nvPr/>
        </p:nvCxnSpPr>
        <p:spPr>
          <a:xfrm rot="10800000" flipH="1">
            <a:off x="3475475" y="5140475"/>
            <a:ext cx="2054100" cy="5979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2" name="Google Shape;482;p9"/>
          <p:cNvCxnSpPr>
            <a:stCxn id="459" idx="3"/>
            <a:endCxn id="475" idx="1"/>
          </p:cNvCxnSpPr>
          <p:nvPr/>
        </p:nvCxnSpPr>
        <p:spPr>
          <a:xfrm rot="10800000" flipH="1">
            <a:off x="7759650" y="5137288"/>
            <a:ext cx="937200" cy="3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3" name="Google Shape;483;p9"/>
          <p:cNvCxnSpPr>
            <a:stCxn id="475" idx="0"/>
          </p:cNvCxnSpPr>
          <p:nvPr/>
        </p:nvCxnSpPr>
        <p:spPr>
          <a:xfrm rot="5400000" flipH="1">
            <a:off x="6956850" y="2311750"/>
            <a:ext cx="1509900" cy="3771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2825"/>
            <a:ext cx="8408643" cy="594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8500" y="1577225"/>
            <a:ext cx="1542875" cy="31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12"/>
          <p:cNvSpPr txBox="1"/>
          <p:nvPr/>
        </p:nvSpPr>
        <p:spPr>
          <a:xfrm>
            <a:off x="1193300" y="2730450"/>
            <a:ext cx="212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왼쪽으로 기울이는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12"/>
          <p:cNvSpPr txBox="1"/>
          <p:nvPr/>
        </p:nvSpPr>
        <p:spPr>
          <a:xfrm>
            <a:off x="5313575" y="2728225"/>
            <a:ext cx="23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오른쪽으로 기울이는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12"/>
          <p:cNvSpPr txBox="1"/>
          <p:nvPr/>
        </p:nvSpPr>
        <p:spPr>
          <a:xfrm>
            <a:off x="1537550" y="4413638"/>
            <a:ext cx="143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뒤로 걷는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12"/>
          <p:cNvSpPr txBox="1"/>
          <p:nvPr/>
        </p:nvSpPr>
        <p:spPr>
          <a:xfrm>
            <a:off x="1565900" y="6223050"/>
            <a:ext cx="137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오줌 싸는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12"/>
          <p:cNvSpPr txBox="1"/>
          <p:nvPr/>
        </p:nvSpPr>
        <p:spPr>
          <a:xfrm>
            <a:off x="5437025" y="4413650"/>
            <a:ext cx="159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앞으로 걷는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12"/>
          <p:cNvSpPr txBox="1"/>
          <p:nvPr/>
        </p:nvSpPr>
        <p:spPr>
          <a:xfrm>
            <a:off x="3384225" y="6223050"/>
            <a:ext cx="19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앉았다 일어나는 동작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12"/>
          <p:cNvSpPr txBox="1"/>
          <p:nvPr/>
        </p:nvSpPr>
        <p:spPr>
          <a:xfrm>
            <a:off x="5437025" y="5423175"/>
            <a:ext cx="178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반가워 하는 동작은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현재 제작중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12"/>
          <p:cNvSpPr txBox="1"/>
          <p:nvPr/>
        </p:nvSpPr>
        <p:spPr>
          <a:xfrm>
            <a:off x="8252851" y="4960950"/>
            <a:ext cx="187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블루투스를 연결하면 위와같은 화면으로 넘어가게 되고 원하는 블루투스와 연결할 수 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499" name="Google Shape;499;p12"/>
          <p:cNvSpPr txBox="1"/>
          <p:nvPr/>
        </p:nvSpPr>
        <p:spPr>
          <a:xfrm>
            <a:off x="275208" y="919800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프로그램 사용법 (Interface)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2"/>
          <p:cNvSpPr txBox="1"/>
          <p:nvPr/>
        </p:nvSpPr>
        <p:spPr>
          <a:xfrm>
            <a:off x="4670625" y="1025000"/>
            <a:ext cx="654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안드로이드 스마트폰 어플을 통하여 로봇개의 동작을 제어할 수 있습니다.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3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06" name="Google Shape;506;p13"/>
          <p:cNvSpPr txBox="1"/>
          <p:nvPr/>
        </p:nvSpPr>
        <p:spPr>
          <a:xfrm>
            <a:off x="339571" y="978979"/>
            <a:ext cx="11210278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기능 (필요 시 알고리즘 설명 포함)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3"/>
          <p:cNvSpPr txBox="1"/>
          <p:nvPr/>
        </p:nvSpPr>
        <p:spPr>
          <a:xfrm>
            <a:off x="508225" y="1603475"/>
            <a:ext cx="6702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모터의 각도를 조정하여 원하는 동작을 수행합니다.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8" name="Google Shape;5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5" y="2399525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575" y="4197650"/>
            <a:ext cx="1933575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9925" y="2399525"/>
            <a:ext cx="2374348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925" y="4197650"/>
            <a:ext cx="23743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0050" y="2399527"/>
            <a:ext cx="2339303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0050" y="4197649"/>
            <a:ext cx="2339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15126" y="2399527"/>
            <a:ext cx="2592649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15125" y="4237375"/>
            <a:ext cx="259265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13"/>
          <p:cNvSpPr/>
          <p:nvPr/>
        </p:nvSpPr>
        <p:spPr>
          <a:xfrm>
            <a:off x="584425" y="2282950"/>
            <a:ext cx="2136900" cy="3689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3"/>
          <p:cNvSpPr/>
          <p:nvPr/>
        </p:nvSpPr>
        <p:spPr>
          <a:xfrm>
            <a:off x="3129375" y="2282950"/>
            <a:ext cx="2520300" cy="3689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3"/>
          <p:cNvSpPr/>
          <p:nvPr/>
        </p:nvSpPr>
        <p:spPr>
          <a:xfrm>
            <a:off x="6072875" y="2282950"/>
            <a:ext cx="2520300" cy="3689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3"/>
          <p:cNvSpPr/>
          <p:nvPr/>
        </p:nvSpPr>
        <p:spPr>
          <a:xfrm>
            <a:off x="9016375" y="2282950"/>
            <a:ext cx="2763600" cy="3689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3"/>
          <p:cNvSpPr/>
          <p:nvPr/>
        </p:nvSpPr>
        <p:spPr>
          <a:xfrm>
            <a:off x="2663389" y="6129225"/>
            <a:ext cx="6300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3"/>
          <p:cNvSpPr/>
          <p:nvPr/>
        </p:nvSpPr>
        <p:spPr>
          <a:xfrm>
            <a:off x="5584277" y="6129218"/>
            <a:ext cx="6300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3"/>
          <p:cNvSpPr/>
          <p:nvPr/>
        </p:nvSpPr>
        <p:spPr>
          <a:xfrm>
            <a:off x="8505139" y="6129225"/>
            <a:ext cx="6300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4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28" name="Google Shape;528;p14"/>
          <p:cNvSpPr txBox="1"/>
          <p:nvPr/>
        </p:nvSpPr>
        <p:spPr>
          <a:xfrm>
            <a:off x="594325" y="1141425"/>
            <a:ext cx="396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각 동작에 대한 각도 Pre-DataSet 보유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9" name="Google Shape;5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063" y="1688379"/>
            <a:ext cx="1298833" cy="866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252" y="1672175"/>
            <a:ext cx="1298830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0442" y="1672175"/>
            <a:ext cx="1298834" cy="89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9632" y="1672175"/>
            <a:ext cx="1298835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822" y="1672175"/>
            <a:ext cx="1298834" cy="89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063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1252" y="2665261"/>
            <a:ext cx="1298835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30442" y="2665261"/>
            <a:ext cx="1298836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19632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08822" y="2665261"/>
            <a:ext cx="1298834" cy="89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2063" y="3768370"/>
            <a:ext cx="2200106" cy="131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72637" y="3764128"/>
            <a:ext cx="2181772" cy="131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06521" y="3768369"/>
            <a:ext cx="2101136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2062" y="5164093"/>
            <a:ext cx="2181752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72641" y="5164093"/>
            <a:ext cx="2181752" cy="1311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06521" y="5164093"/>
            <a:ext cx="2101135" cy="131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795470" y="1672175"/>
            <a:ext cx="3644467" cy="48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0" name="Google Shape;550;g15a427645e4_1_123"/>
          <p:cNvGraphicFramePr/>
          <p:nvPr/>
        </p:nvGraphicFramePr>
        <p:xfrm>
          <a:off x="5830475" y="274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{CA545BB3-FA97-4329-B261-BC69751DD405}</a:tableStyleId>
              </a:tblPr>
              <a:tblGrid>
                <a:gridCol w="129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C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130º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90º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133º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81º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136º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72º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139º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63º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6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142º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54º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1" name="Google Shape;551;g15a427645e4_1_123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52" name="Google Shape;552;g15a427645e4_1_123"/>
          <p:cNvSpPr txBox="1"/>
          <p:nvPr/>
        </p:nvSpPr>
        <p:spPr>
          <a:xfrm>
            <a:off x="5771360" y="2834879"/>
            <a:ext cx="122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Time step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g15a427645e4_1_123"/>
          <p:cNvSpPr txBox="1"/>
          <p:nvPr/>
        </p:nvSpPr>
        <p:spPr>
          <a:xfrm>
            <a:off x="594325" y="1293825"/>
            <a:ext cx="567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다양한 각도의 동작을 시분할 처리하여 행동을 수행함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4" name="Google Shape;554;g15a427645e4_1_123"/>
          <p:cNvCxnSpPr/>
          <p:nvPr/>
        </p:nvCxnSpPr>
        <p:spPr>
          <a:xfrm>
            <a:off x="5826100" y="2752125"/>
            <a:ext cx="1287600" cy="3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g15a427645e4_1_123"/>
          <p:cNvSpPr txBox="1"/>
          <p:nvPr/>
        </p:nvSpPr>
        <p:spPr>
          <a:xfrm>
            <a:off x="6542495" y="2697570"/>
            <a:ext cx="1226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Malgun Gothic"/>
                <a:ea typeface="Malgun Gothic"/>
                <a:cs typeface="Malgun Gothic"/>
                <a:sym typeface="Malgun Gothic"/>
              </a:rPr>
              <a:t>Moter</a:t>
            </a:r>
            <a:endParaRPr sz="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6" name="Google Shape;556;g15a427645e4_1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25" y="4800500"/>
            <a:ext cx="4714149" cy="17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5a427645e4_1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275" y="2174513"/>
            <a:ext cx="3674300" cy="2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15a427645e4_1_123"/>
          <p:cNvSpPr txBox="1"/>
          <p:nvPr/>
        </p:nvSpPr>
        <p:spPr>
          <a:xfrm>
            <a:off x="2459589" y="2862277"/>
            <a:ext cx="58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C00000"/>
                </a:solidFill>
              </a:rPr>
              <a:t>③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g15a427645e4_1_123"/>
          <p:cNvSpPr txBox="1"/>
          <p:nvPr/>
        </p:nvSpPr>
        <p:spPr>
          <a:xfrm>
            <a:off x="1407202" y="2614557"/>
            <a:ext cx="580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C00000"/>
                </a:solidFill>
              </a:rPr>
              <a:t>①</a:t>
            </a:r>
            <a:endParaRPr/>
          </a:p>
        </p:txBody>
      </p:sp>
      <p:sp>
        <p:nvSpPr>
          <p:cNvPr id="560" name="Google Shape;560;g15a427645e4_1_123"/>
          <p:cNvSpPr txBox="1"/>
          <p:nvPr/>
        </p:nvSpPr>
        <p:spPr>
          <a:xfrm>
            <a:off x="1808093" y="2779425"/>
            <a:ext cx="639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C00000"/>
                </a:solidFill>
              </a:rPr>
              <a:t>②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5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66" name="Google Shape;566;p15"/>
          <p:cNvSpPr txBox="1"/>
          <p:nvPr/>
        </p:nvSpPr>
        <p:spPr>
          <a:xfrm>
            <a:off x="275208" y="912661"/>
            <a:ext cx="6094520" cy="700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5"/>
          <p:cNvSpPr txBox="1"/>
          <p:nvPr/>
        </p:nvSpPr>
        <p:spPr>
          <a:xfrm>
            <a:off x="619838" y="2104450"/>
            <a:ext cx="20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H/W 설계 도구 NX(UG)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8" name="Google Shape;5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338" y="2718150"/>
            <a:ext cx="2549125" cy="11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5"/>
          <p:cNvSpPr txBox="1"/>
          <p:nvPr/>
        </p:nvSpPr>
        <p:spPr>
          <a:xfrm>
            <a:off x="525975" y="1546350"/>
            <a:ext cx="66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SIEMENS NX  도구를 이용하여 로봇개의 외형 하드웨어를 설계합니다.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0" name="Google Shape;5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174" y="2104450"/>
            <a:ext cx="8029349" cy="435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f431b14b2_1_9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576" name="Google Shape;576;g15f431b14b2_1_9"/>
          <p:cNvSpPr txBox="1"/>
          <p:nvPr/>
        </p:nvSpPr>
        <p:spPr>
          <a:xfrm>
            <a:off x="275208" y="912661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g15f431b14b2_1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08" y="1882842"/>
            <a:ext cx="2549125" cy="11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5f431b14b2_1_9"/>
          <p:cNvSpPr txBox="1"/>
          <p:nvPr/>
        </p:nvSpPr>
        <p:spPr>
          <a:xfrm>
            <a:off x="599335" y="3167061"/>
            <a:ext cx="240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PRT 설계 파일</a:t>
            </a:r>
            <a:endParaRPr/>
          </a:p>
        </p:txBody>
      </p:sp>
      <p:cxnSp>
        <p:nvCxnSpPr>
          <p:cNvPr id="579" name="Google Shape;579;g15f431b14b2_1_9"/>
          <p:cNvCxnSpPr>
            <a:stCxn id="580" idx="3"/>
            <a:endCxn id="581" idx="1"/>
          </p:cNvCxnSpPr>
          <p:nvPr/>
        </p:nvCxnSpPr>
        <p:spPr>
          <a:xfrm>
            <a:off x="1904260" y="4128336"/>
            <a:ext cx="18249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82" name="Google Shape;582;g15f431b14b2_1_9"/>
          <p:cNvSpPr txBox="1"/>
          <p:nvPr/>
        </p:nvSpPr>
        <p:spPr>
          <a:xfrm>
            <a:off x="3248926" y="3085451"/>
            <a:ext cx="240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프린트 출력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모델링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</a:t>
            </a:r>
            <a:endParaRPr/>
          </a:p>
        </p:txBody>
      </p:sp>
      <p:sp>
        <p:nvSpPr>
          <p:cNvPr id="583" name="Google Shape;583;g15f431b14b2_1_9"/>
          <p:cNvSpPr txBox="1"/>
          <p:nvPr/>
        </p:nvSpPr>
        <p:spPr>
          <a:xfrm>
            <a:off x="2447725" y="3752221"/>
            <a:ext cx="7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g15f431b14b2_1_9"/>
          <p:cNvPicPr preferRelativeResize="0"/>
          <p:nvPr/>
        </p:nvPicPr>
        <p:blipFill rotWithShape="1">
          <a:blip r:embed="rId4">
            <a:alphaModFix/>
          </a:blip>
          <a:srcRect b="36187"/>
          <a:stretch/>
        </p:blipFill>
        <p:spPr>
          <a:xfrm>
            <a:off x="4927850" y="5206050"/>
            <a:ext cx="6351975" cy="11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5f431b14b2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125" y="3643230"/>
            <a:ext cx="956925" cy="9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5f431b14b2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0925" y="3636387"/>
            <a:ext cx="956925" cy="983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5f431b14b2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84875" y="3709238"/>
            <a:ext cx="685800" cy="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8" name="Google Shape;588;g15f431b14b2_1_9"/>
          <p:cNvCxnSpPr/>
          <p:nvPr/>
        </p:nvCxnSpPr>
        <p:spPr>
          <a:xfrm>
            <a:off x="4927850" y="4128352"/>
            <a:ext cx="185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9" name="Google Shape;589;g15f431b14b2_1_9"/>
          <p:cNvSpPr txBox="1"/>
          <p:nvPr/>
        </p:nvSpPr>
        <p:spPr>
          <a:xfrm>
            <a:off x="5927326" y="3167051"/>
            <a:ext cx="240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프린트 출력</a:t>
            </a:r>
            <a:r>
              <a:rPr lang="ko-KR"/>
              <a:t>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파일</a:t>
            </a:r>
            <a:endParaRPr/>
          </a:p>
        </p:txBody>
      </p:sp>
      <p:sp>
        <p:nvSpPr>
          <p:cNvPr id="590" name="Google Shape;590;g15f431b14b2_1_9"/>
          <p:cNvSpPr txBox="1"/>
          <p:nvPr/>
        </p:nvSpPr>
        <p:spPr>
          <a:xfrm>
            <a:off x="5479700" y="3752221"/>
            <a:ext cx="7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변환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g15f431b14b2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25" y="2442725"/>
            <a:ext cx="4535451" cy="316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15f431b14b2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4175" y="1687275"/>
            <a:ext cx="3506600" cy="19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5f431b14b2_1_0"/>
          <p:cNvPicPr preferRelativeResize="0"/>
          <p:nvPr/>
        </p:nvPicPr>
        <p:blipFill rotWithShape="1">
          <a:blip r:embed="rId5">
            <a:alphaModFix/>
          </a:blip>
          <a:srcRect t="14534" b="36012"/>
          <a:stretch/>
        </p:blipFill>
        <p:spPr>
          <a:xfrm>
            <a:off x="8194175" y="3702850"/>
            <a:ext cx="3506601" cy="231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5f431b14b2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0663" y="3197925"/>
            <a:ext cx="1017125" cy="12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5f431b14b2_1_0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600" name="Google Shape;600;g15f431b14b2_1_0"/>
          <p:cNvSpPr txBox="1"/>
          <p:nvPr/>
        </p:nvSpPr>
        <p:spPr>
          <a:xfrm>
            <a:off x="275208" y="912661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5f431b14b2_1_0"/>
          <p:cNvSpPr txBox="1"/>
          <p:nvPr/>
        </p:nvSpPr>
        <p:spPr>
          <a:xfrm>
            <a:off x="348825" y="1477675"/>
            <a:ext cx="270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 프린팅 출력 및 후가공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g15f431b14b2_1_0"/>
          <p:cNvSpPr txBox="1"/>
          <p:nvPr/>
        </p:nvSpPr>
        <p:spPr>
          <a:xfrm>
            <a:off x="348825" y="5764650"/>
            <a:ext cx="32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3DWOX 출력 Check 프로그램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3" name="Google Shape;603;g15f431b14b2_1_0"/>
          <p:cNvCxnSpPr/>
          <p:nvPr/>
        </p:nvCxnSpPr>
        <p:spPr>
          <a:xfrm rot="10800000" flipH="1">
            <a:off x="4933600" y="3702850"/>
            <a:ext cx="978300" cy="105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4" name="Google Shape;604;g15f431b14b2_1_0"/>
          <p:cNvCxnSpPr/>
          <p:nvPr/>
        </p:nvCxnSpPr>
        <p:spPr>
          <a:xfrm rot="10800000" flipH="1">
            <a:off x="7047775" y="3702850"/>
            <a:ext cx="978300" cy="105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5" name="Google Shape;605;g15f431b14b2_1_0"/>
          <p:cNvSpPr txBox="1"/>
          <p:nvPr/>
        </p:nvSpPr>
        <p:spPr>
          <a:xfrm>
            <a:off x="8131050" y="6086950"/>
            <a:ext cx="204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 PRINT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f431b14b2_1_38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611" name="Google Shape;611;g15f431b14b2_1_38"/>
          <p:cNvSpPr txBox="1"/>
          <p:nvPr/>
        </p:nvSpPr>
        <p:spPr>
          <a:xfrm>
            <a:off x="275208" y="912661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개발환경 (언어, Tool, 사용시스템 등)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5f431b14b2_1_38"/>
          <p:cNvSpPr txBox="1"/>
          <p:nvPr/>
        </p:nvSpPr>
        <p:spPr>
          <a:xfrm>
            <a:off x="410427" y="1901305"/>
            <a:ext cx="168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IDE 개발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3" name="Google Shape;613;g15f431b14b2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725" y="2421800"/>
            <a:ext cx="4837650" cy="3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5f431b14b2_1_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4608" y="2617092"/>
            <a:ext cx="1260876" cy="1420846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5f431b14b2_1_38"/>
          <p:cNvSpPr txBox="1"/>
          <p:nvPr/>
        </p:nvSpPr>
        <p:spPr>
          <a:xfrm>
            <a:off x="6765740" y="2063205"/>
            <a:ext cx="310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프로그래밍 개발 언어 : C, C++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5f431b14b2_1_38"/>
          <p:cNvSpPr txBox="1"/>
          <p:nvPr/>
        </p:nvSpPr>
        <p:spPr>
          <a:xfrm>
            <a:off x="6765739" y="4473030"/>
            <a:ext cx="310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코드 형상 관리 : 깃 , 깃허브 사용</a:t>
            </a:r>
            <a:endParaRPr/>
          </a:p>
        </p:txBody>
      </p:sp>
      <p:pic>
        <p:nvPicPr>
          <p:cNvPr id="617" name="Google Shape;617;g15f431b14b2_1_38" descr="시작하기 | Git / GitHub 안내서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9292" y="5082976"/>
            <a:ext cx="1688617" cy="708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15f431b14b2_1_38" descr="GitHub 무료로 다운 받기 - 2022년 최신 버전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47909" y="4914036"/>
            <a:ext cx="1857375" cy="1046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6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pic>
        <p:nvPicPr>
          <p:cNvPr id="624" name="Google Shape;6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183" y="3947322"/>
            <a:ext cx="1848416" cy="71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183" y="5358388"/>
            <a:ext cx="2091834" cy="3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1577" y="1766889"/>
            <a:ext cx="1031564" cy="86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05195" y="1404290"/>
            <a:ext cx="1542125" cy="15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6"/>
          <p:cNvSpPr txBox="1"/>
          <p:nvPr/>
        </p:nvSpPr>
        <p:spPr>
          <a:xfrm>
            <a:off x="2672025" y="1766894"/>
            <a:ext cx="149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USB통신 시스템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16"/>
          <p:cNvSpPr txBox="1"/>
          <p:nvPr/>
        </p:nvSpPr>
        <p:spPr>
          <a:xfrm>
            <a:off x="2301946" y="5853963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안드로이드 시스템 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0" name="Google Shape;630;p16"/>
          <p:cNvPicPr preferRelativeResize="0"/>
          <p:nvPr/>
        </p:nvPicPr>
        <p:blipFill rotWithShape="1">
          <a:blip r:embed="rId7">
            <a:alphaModFix/>
          </a:blip>
          <a:srcRect r="10273"/>
          <a:stretch/>
        </p:blipFill>
        <p:spPr>
          <a:xfrm rot="10800000">
            <a:off x="8047351" y="1830275"/>
            <a:ext cx="1641474" cy="6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6"/>
          <p:cNvPicPr preferRelativeResize="0"/>
          <p:nvPr/>
        </p:nvPicPr>
        <p:blipFill rotWithShape="1">
          <a:blip r:embed="rId8">
            <a:alphaModFix/>
          </a:blip>
          <a:srcRect l="27553" t="9792" r="20221" b="15165"/>
          <a:stretch/>
        </p:blipFill>
        <p:spPr>
          <a:xfrm>
            <a:off x="4979875" y="3490028"/>
            <a:ext cx="1542125" cy="16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784698" y="4722575"/>
            <a:ext cx="809003" cy="16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6"/>
          <p:cNvSpPr txBox="1"/>
          <p:nvPr/>
        </p:nvSpPr>
        <p:spPr>
          <a:xfrm>
            <a:off x="5847460" y="1703314"/>
            <a:ext cx="292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근거리 무선 통신시스템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16"/>
          <p:cNvSpPr txBox="1"/>
          <p:nvPr/>
        </p:nvSpPr>
        <p:spPr>
          <a:xfrm>
            <a:off x="5602135" y="5695488"/>
            <a:ext cx="162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원격 동작제어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5" name="Google Shape;635;p16"/>
          <p:cNvCxnSpPr>
            <a:stCxn id="626" idx="3"/>
            <a:endCxn id="627" idx="1"/>
          </p:cNvCxnSpPr>
          <p:nvPr/>
        </p:nvCxnSpPr>
        <p:spPr>
          <a:xfrm rot="10800000" flipH="1">
            <a:off x="2533141" y="2175270"/>
            <a:ext cx="1772100" cy="26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6" name="Google Shape;636;p16"/>
          <p:cNvCxnSpPr>
            <a:stCxn id="630" idx="3"/>
            <a:endCxn id="627" idx="3"/>
          </p:cNvCxnSpPr>
          <p:nvPr/>
        </p:nvCxnSpPr>
        <p:spPr>
          <a:xfrm rot="10800000">
            <a:off x="5847451" y="2175350"/>
            <a:ext cx="2199900" cy="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7" name="Google Shape;637;p16"/>
          <p:cNvCxnSpPr>
            <a:stCxn id="624" idx="2"/>
            <a:endCxn id="625" idx="0"/>
          </p:cNvCxnSpPr>
          <p:nvPr/>
        </p:nvCxnSpPr>
        <p:spPr>
          <a:xfrm rot="-5400000" flipH="1">
            <a:off x="2827441" y="4949663"/>
            <a:ext cx="695700" cy="1218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8" name="Google Shape;638;p16"/>
          <p:cNvCxnSpPr>
            <a:stCxn id="627" idx="2"/>
            <a:endCxn id="631" idx="0"/>
          </p:cNvCxnSpPr>
          <p:nvPr/>
        </p:nvCxnSpPr>
        <p:spPr>
          <a:xfrm rot="-5400000" flipH="1">
            <a:off x="5141808" y="2880865"/>
            <a:ext cx="543600" cy="6747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9" name="Google Shape;639;p16"/>
          <p:cNvCxnSpPr/>
          <p:nvPr/>
        </p:nvCxnSpPr>
        <p:spPr>
          <a:xfrm rot="10800000" flipH="1">
            <a:off x="4431766" y="5512220"/>
            <a:ext cx="4131000" cy="210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0" name="Google Shape;640;p16"/>
          <p:cNvCxnSpPr/>
          <p:nvPr/>
        </p:nvCxnSpPr>
        <p:spPr>
          <a:xfrm rot="10800000">
            <a:off x="9162351" y="2598450"/>
            <a:ext cx="29400" cy="1880400"/>
          </a:xfrm>
          <a:prstGeom prst="straightConnector1">
            <a:avLst/>
          </a:prstGeom>
          <a:noFill/>
          <a:ln w="9525" cap="flat" cmpd="sng">
            <a:solidFill>
              <a:srgbClr val="3E6EC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FECCDE36-6BE1-4878-EC94-FE1748BE5D8C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DA34AE-530E-0AD5-87CC-B629C0FA5276}"/>
              </a:ext>
            </a:extLst>
          </p:cNvPr>
          <p:cNvSpPr txBox="1"/>
          <p:nvPr/>
        </p:nvSpPr>
        <p:spPr>
          <a:xfrm>
            <a:off x="452761" y="1162975"/>
            <a:ext cx="9463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미래 핵심기술인 </a:t>
            </a:r>
            <a:r>
              <a:rPr lang="en-US" altLang="ko-KR" dirty="0"/>
              <a:t>2</a:t>
            </a:r>
            <a:r>
              <a:rPr lang="ko-KR" altLang="en-US" dirty="0"/>
              <a:t>족 보행 로봇에 대하여 산학연 다양한 곳에서 연구 개발이 활성화 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333D21-AAD9-181D-95E9-09FFF8DD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419" y="1775164"/>
            <a:ext cx="2955183" cy="27595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798B1E-6404-281A-2F84-3DA1C00F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61" y="4865055"/>
            <a:ext cx="6191250" cy="847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DAB1DA4-05AA-71A4-AB75-C0886603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3" y="1775164"/>
            <a:ext cx="3699769" cy="2873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810D2-46B5-79FF-D436-5CEDFFAD7E8B}"/>
              </a:ext>
            </a:extLst>
          </p:cNvPr>
          <p:cNvSpPr txBox="1"/>
          <p:nvPr/>
        </p:nvSpPr>
        <p:spPr>
          <a:xfrm>
            <a:off x="601094" y="5929446"/>
            <a:ext cx="4048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뉴스</a:t>
            </a:r>
            <a:r>
              <a:rPr lang="en-US" altLang="ko-KR" dirty="0"/>
              <a:t>: https://paxnetnews.com/articles/68743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748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15f431b14b2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46050"/>
            <a:ext cx="8772525" cy="1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15f431b14b2_1_71"/>
          <p:cNvSpPr txBox="1"/>
          <p:nvPr/>
        </p:nvSpPr>
        <p:spPr>
          <a:xfrm>
            <a:off x="335468" y="999008"/>
            <a:ext cx="18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구성</a:t>
            </a:r>
            <a:endParaRPr/>
          </a:p>
        </p:txBody>
      </p:sp>
      <p:sp>
        <p:nvSpPr>
          <p:cNvPr id="647" name="Google Shape;647;g15f431b14b2_1_71"/>
          <p:cNvSpPr txBox="1"/>
          <p:nvPr/>
        </p:nvSpPr>
        <p:spPr>
          <a:xfrm>
            <a:off x="275208" y="266330"/>
            <a:ext cx="46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/>
          </a:p>
        </p:txBody>
      </p:sp>
      <p:sp>
        <p:nvSpPr>
          <p:cNvPr id="648" name="Google Shape;648;g15f431b14b2_1_71"/>
          <p:cNvSpPr txBox="1"/>
          <p:nvPr/>
        </p:nvSpPr>
        <p:spPr>
          <a:xfrm>
            <a:off x="432374" y="3228900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H/W 파일구성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9" name="Google Shape;649;g15f431b14b2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75" y="3802275"/>
            <a:ext cx="4875626" cy="22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5f431b14b2_1_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54100" y="3903375"/>
            <a:ext cx="4875625" cy="200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25" y="240850"/>
            <a:ext cx="5529550" cy="25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25" y="3533301"/>
            <a:ext cx="5845825" cy="22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72525" y="152400"/>
            <a:ext cx="6045426" cy="2945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10275" y="3419475"/>
            <a:ext cx="6045426" cy="28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g15a427645e4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38" y="1522188"/>
            <a:ext cx="4616215" cy="2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15a427645e4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950" y="1253600"/>
            <a:ext cx="4237625" cy="27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15a427645e4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50" y="4201309"/>
            <a:ext cx="4634100" cy="260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15a427645e4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074" y="4124530"/>
            <a:ext cx="4044850" cy="262369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g15a427645e4_0_70"/>
          <p:cNvSpPr txBox="1"/>
          <p:nvPr/>
        </p:nvSpPr>
        <p:spPr>
          <a:xfrm>
            <a:off x="335468" y="999008"/>
            <a:ext cx="189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부품도면</a:t>
            </a:r>
            <a:endParaRPr/>
          </a:p>
        </p:txBody>
      </p:sp>
      <p:sp>
        <p:nvSpPr>
          <p:cNvPr id="668" name="Google Shape;668;g15a427645e4_0_70"/>
          <p:cNvSpPr txBox="1"/>
          <p:nvPr/>
        </p:nvSpPr>
        <p:spPr>
          <a:xfrm>
            <a:off x="275208" y="266330"/>
            <a:ext cx="46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25" y="3352200"/>
            <a:ext cx="5857875" cy="3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8"/>
          <p:cNvSpPr txBox="1"/>
          <p:nvPr/>
        </p:nvSpPr>
        <p:spPr>
          <a:xfrm>
            <a:off x="335468" y="999008"/>
            <a:ext cx="419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조립 방법 및 영상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8"/>
          <p:cNvSpPr txBox="1"/>
          <p:nvPr/>
        </p:nvSpPr>
        <p:spPr>
          <a:xfrm>
            <a:off x="275208" y="266330"/>
            <a:ext cx="46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425" y="1608535"/>
            <a:ext cx="86582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f431b14b2_1_89"/>
          <p:cNvSpPr txBox="1"/>
          <p:nvPr/>
        </p:nvSpPr>
        <p:spPr>
          <a:xfrm>
            <a:off x="335468" y="999008"/>
            <a:ext cx="419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작업 결과물 깃 버젼관리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15f431b14b2_1_89"/>
          <p:cNvSpPr txBox="1"/>
          <p:nvPr/>
        </p:nvSpPr>
        <p:spPr>
          <a:xfrm>
            <a:off x="275208" y="266330"/>
            <a:ext cx="46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프로그램 설명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g15f431b14b2_1_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" y="1593020"/>
            <a:ext cx="8077200" cy="4821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9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689" name="Google Shape;689;p19"/>
          <p:cNvSpPr txBox="1"/>
          <p:nvPr/>
        </p:nvSpPr>
        <p:spPr>
          <a:xfrm>
            <a:off x="275208" y="1020782"/>
            <a:ext cx="4050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함수별 기능</a:t>
            </a:r>
            <a:endParaRPr/>
          </a:p>
        </p:txBody>
      </p:sp>
      <p:sp>
        <p:nvSpPr>
          <p:cNvPr id="690" name="Google Shape;690;p19"/>
          <p:cNvSpPr txBox="1"/>
          <p:nvPr/>
        </p:nvSpPr>
        <p:spPr>
          <a:xfrm>
            <a:off x="547125" y="1867800"/>
            <a:ext cx="8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C, C++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19"/>
          <p:cNvSpPr/>
          <p:nvPr/>
        </p:nvSpPr>
        <p:spPr>
          <a:xfrm>
            <a:off x="1378766" y="1935750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9"/>
          <p:cNvSpPr txBox="1"/>
          <p:nvPr/>
        </p:nvSpPr>
        <p:spPr>
          <a:xfrm>
            <a:off x="1907000" y="1867800"/>
            <a:ext cx="56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객체와 함수를 생성하여 Program 구동함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p19"/>
          <p:cNvSpPr txBox="1"/>
          <p:nvPr/>
        </p:nvSpPr>
        <p:spPr>
          <a:xfrm>
            <a:off x="625525" y="3082300"/>
            <a:ext cx="59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2056200" y="3082300"/>
            <a:ext cx="173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블루투스 통신 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p19"/>
          <p:cNvSpPr txBox="1"/>
          <p:nvPr/>
        </p:nvSpPr>
        <p:spPr>
          <a:xfrm>
            <a:off x="1966650" y="454192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모터보드 PWM 객체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6" name="Google Shape;696;p19"/>
          <p:cNvCxnSpPr>
            <a:stCxn id="693" idx="3"/>
            <a:endCxn id="694" idx="1"/>
          </p:cNvCxnSpPr>
          <p:nvPr/>
        </p:nvCxnSpPr>
        <p:spPr>
          <a:xfrm>
            <a:off x="1219825" y="3282400"/>
            <a:ext cx="8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19"/>
          <p:cNvCxnSpPr>
            <a:stCxn id="695" idx="1"/>
          </p:cNvCxnSpPr>
          <p:nvPr/>
        </p:nvCxnSpPr>
        <p:spPr>
          <a:xfrm rot="10800000">
            <a:off x="1691550" y="3284325"/>
            <a:ext cx="275100" cy="1457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8" name="Google Shape;6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600" y="4331044"/>
            <a:ext cx="1815150" cy="82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699" y="2910926"/>
            <a:ext cx="731106" cy="74295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9"/>
          <p:cNvSpPr txBox="1"/>
          <p:nvPr/>
        </p:nvSpPr>
        <p:spPr>
          <a:xfrm>
            <a:off x="6236875" y="2910925"/>
            <a:ext cx="5943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19"/>
          <p:cNvSpPr txBox="1"/>
          <p:nvPr/>
        </p:nvSpPr>
        <p:spPr>
          <a:xfrm>
            <a:off x="7584500" y="291092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초기화 setup()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19"/>
          <p:cNvSpPr txBox="1"/>
          <p:nvPr/>
        </p:nvSpPr>
        <p:spPr>
          <a:xfrm>
            <a:off x="7584500" y="3641700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loof()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p19"/>
          <p:cNvSpPr txBox="1"/>
          <p:nvPr/>
        </p:nvSpPr>
        <p:spPr>
          <a:xfrm>
            <a:off x="7584500" y="4372475"/>
            <a:ext cx="1913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기능 함수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p19"/>
          <p:cNvSpPr txBox="1"/>
          <p:nvPr/>
        </p:nvSpPr>
        <p:spPr>
          <a:xfrm>
            <a:off x="10471800" y="43705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앉기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5" name="Google Shape;705;p19"/>
          <p:cNvSpPr txBox="1"/>
          <p:nvPr/>
        </p:nvSpPr>
        <p:spPr>
          <a:xfrm>
            <a:off x="10471800" y="49816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6" name="Google Shape;706;p19"/>
          <p:cNvSpPr txBox="1"/>
          <p:nvPr/>
        </p:nvSpPr>
        <p:spPr>
          <a:xfrm>
            <a:off x="10471800" y="5592750"/>
            <a:ext cx="836400" cy="4002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19"/>
          <p:cNvSpPr txBox="1"/>
          <p:nvPr/>
        </p:nvSpPr>
        <p:spPr>
          <a:xfrm>
            <a:off x="10471800" y="6203850"/>
            <a:ext cx="836400" cy="554100"/>
          </a:xfrm>
          <a:prstGeom prst="rect">
            <a:avLst/>
          </a:prstGeom>
          <a:noFill/>
          <a:ln w="285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한쪽 다리들기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8" name="Google Shape;708;p19"/>
          <p:cNvCxnSpPr>
            <a:stCxn id="700" idx="3"/>
            <a:endCxn id="701" idx="1"/>
          </p:cNvCxnSpPr>
          <p:nvPr/>
        </p:nvCxnSpPr>
        <p:spPr>
          <a:xfrm>
            <a:off x="6831175" y="3111025"/>
            <a:ext cx="753300" cy="6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19"/>
          <p:cNvCxnSpPr>
            <a:stCxn id="702" idx="1"/>
          </p:cNvCxnSpPr>
          <p:nvPr/>
        </p:nvCxnSpPr>
        <p:spPr>
          <a:xfrm rot="10800000">
            <a:off x="7254200" y="3113100"/>
            <a:ext cx="330300" cy="728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19"/>
          <p:cNvCxnSpPr>
            <a:stCxn id="703" idx="1"/>
          </p:cNvCxnSpPr>
          <p:nvPr/>
        </p:nvCxnSpPr>
        <p:spPr>
          <a:xfrm rot="10800000">
            <a:off x="7254200" y="3839375"/>
            <a:ext cx="330300" cy="733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19"/>
          <p:cNvCxnSpPr>
            <a:stCxn id="703" idx="3"/>
            <a:endCxn id="704" idx="1"/>
          </p:cNvCxnSpPr>
          <p:nvPr/>
        </p:nvCxnSpPr>
        <p:spPr>
          <a:xfrm rot="10800000" flipH="1">
            <a:off x="9497900" y="4570775"/>
            <a:ext cx="9738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2" name="Google Shape;712;p19"/>
          <p:cNvCxnSpPr>
            <a:stCxn id="705" idx="1"/>
          </p:cNvCxnSpPr>
          <p:nvPr/>
        </p:nvCxnSpPr>
        <p:spPr>
          <a:xfrm rot="10800000">
            <a:off x="10103100" y="4584450"/>
            <a:ext cx="368700" cy="597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3" name="Google Shape;713;p19"/>
          <p:cNvCxnSpPr>
            <a:stCxn id="706" idx="1"/>
          </p:cNvCxnSpPr>
          <p:nvPr/>
        </p:nvCxnSpPr>
        <p:spPr>
          <a:xfrm rot="10800000">
            <a:off x="10103100" y="5188350"/>
            <a:ext cx="368700" cy="604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4" name="Google Shape;714;p19"/>
          <p:cNvCxnSpPr>
            <a:stCxn id="707" idx="1"/>
          </p:cNvCxnSpPr>
          <p:nvPr/>
        </p:nvCxnSpPr>
        <p:spPr>
          <a:xfrm rot="10800000">
            <a:off x="10103100" y="5792100"/>
            <a:ext cx="368700" cy="688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1"/>
          <p:cNvSpPr txBox="1"/>
          <p:nvPr/>
        </p:nvSpPr>
        <p:spPr>
          <a:xfrm>
            <a:off x="275208" y="266330"/>
            <a:ext cx="32581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/>
          </a:p>
        </p:txBody>
      </p:sp>
      <p:sp>
        <p:nvSpPr>
          <p:cNvPr id="720" name="Google Shape;720;p21"/>
          <p:cNvSpPr txBox="1"/>
          <p:nvPr/>
        </p:nvSpPr>
        <p:spPr>
          <a:xfrm>
            <a:off x="275208" y="1003582"/>
            <a:ext cx="4050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함수의 흐름도</a:t>
            </a:r>
            <a:endParaRPr/>
          </a:p>
        </p:txBody>
      </p:sp>
      <p:sp>
        <p:nvSpPr>
          <p:cNvPr id="721" name="Google Shape;721;p21"/>
          <p:cNvSpPr txBox="1"/>
          <p:nvPr/>
        </p:nvSpPr>
        <p:spPr>
          <a:xfrm>
            <a:off x="9240850" y="3158500"/>
            <a:ext cx="2052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앉기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걷기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한 쪽 다리 들기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800" b="1">
                <a:latin typeface="Malgun Gothic"/>
                <a:ea typeface="Malgun Gothic"/>
                <a:cs typeface="Malgun Gothic"/>
                <a:sym typeface="Malgun Gothic"/>
              </a:rPr>
              <a:t>⋮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2" name="Google Shape;7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00" y="2030600"/>
            <a:ext cx="1655723" cy="62391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1"/>
          <p:cNvSpPr txBox="1"/>
          <p:nvPr/>
        </p:nvSpPr>
        <p:spPr>
          <a:xfrm>
            <a:off x="933362" y="2142462"/>
            <a:ext cx="113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초기화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4" name="Google Shape;7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03" y="3106631"/>
            <a:ext cx="1655723" cy="64471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1"/>
          <p:cNvSpPr txBox="1"/>
          <p:nvPr/>
        </p:nvSpPr>
        <p:spPr>
          <a:xfrm>
            <a:off x="933362" y="3204530"/>
            <a:ext cx="113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동작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6" name="Google Shape;7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750" y="2886900"/>
            <a:ext cx="2298450" cy="10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1"/>
          <p:cNvSpPr txBox="1"/>
          <p:nvPr/>
        </p:nvSpPr>
        <p:spPr>
          <a:xfrm>
            <a:off x="4085088" y="3121225"/>
            <a:ext cx="105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Bluetooth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명령대기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8" name="Google Shape;7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2550" y="1009125"/>
            <a:ext cx="4760450" cy="48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2388" y="1331647"/>
            <a:ext cx="2298462" cy="8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21"/>
          <p:cNvSpPr txBox="1"/>
          <p:nvPr/>
        </p:nvSpPr>
        <p:spPr>
          <a:xfrm>
            <a:off x="7388413" y="1513850"/>
            <a:ext cx="1406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명령분석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1" name="Google Shape;73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3438" y="2796100"/>
            <a:ext cx="1856350" cy="9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3450" y="4117375"/>
            <a:ext cx="1856350" cy="9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1"/>
          <p:cNvSpPr txBox="1"/>
          <p:nvPr/>
        </p:nvSpPr>
        <p:spPr>
          <a:xfrm>
            <a:off x="7215325" y="3043263"/>
            <a:ext cx="175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기능 동작 수행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4" name="Google Shape;734;p21"/>
          <p:cNvSpPr txBox="1"/>
          <p:nvPr/>
        </p:nvSpPr>
        <p:spPr>
          <a:xfrm>
            <a:off x="7215325" y="4364525"/>
            <a:ext cx="175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Malgun Gothic"/>
                <a:ea typeface="Malgun Gothic"/>
                <a:cs typeface="Malgun Gothic"/>
                <a:sym typeface="Malgun Gothic"/>
              </a:rPr>
              <a:t>기능 동작 수행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5" name="Google Shape;735;p21"/>
          <p:cNvCxnSpPr>
            <a:endCxn id="724" idx="0"/>
          </p:cNvCxnSpPr>
          <p:nvPr/>
        </p:nvCxnSpPr>
        <p:spPr>
          <a:xfrm>
            <a:off x="1500764" y="2654531"/>
            <a:ext cx="0" cy="45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6" name="Google Shape;736;p21"/>
          <p:cNvCxnSpPr>
            <a:stCxn id="724" idx="3"/>
            <a:endCxn id="726" idx="1"/>
          </p:cNvCxnSpPr>
          <p:nvPr/>
        </p:nvCxnSpPr>
        <p:spPr>
          <a:xfrm>
            <a:off x="2328625" y="3428991"/>
            <a:ext cx="1133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7" name="Google Shape;737;p21"/>
          <p:cNvCxnSpPr>
            <a:stCxn id="726" idx="3"/>
            <a:endCxn id="728" idx="1"/>
          </p:cNvCxnSpPr>
          <p:nvPr/>
        </p:nvCxnSpPr>
        <p:spPr>
          <a:xfrm>
            <a:off x="5760200" y="3429013"/>
            <a:ext cx="70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8" name="Google Shape;738;p21"/>
          <p:cNvCxnSpPr>
            <a:stCxn id="728" idx="1"/>
            <a:endCxn id="729" idx="1"/>
          </p:cNvCxnSpPr>
          <p:nvPr/>
        </p:nvCxnSpPr>
        <p:spPr>
          <a:xfrm rot="10800000" flipH="1">
            <a:off x="6462550" y="1737025"/>
            <a:ext cx="479700" cy="1692000"/>
          </a:xfrm>
          <a:prstGeom prst="bentConnector3">
            <a:avLst>
              <a:gd name="adj1" fmla="val 38654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39" name="Google Shape;739;p21"/>
          <p:cNvCxnSpPr>
            <a:stCxn id="729" idx="2"/>
            <a:endCxn id="731" idx="0"/>
          </p:cNvCxnSpPr>
          <p:nvPr/>
        </p:nvCxnSpPr>
        <p:spPr>
          <a:xfrm>
            <a:off x="8091619" y="2142472"/>
            <a:ext cx="0" cy="65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40" name="Google Shape;740;p21"/>
          <p:cNvCxnSpPr>
            <a:stCxn id="731" idx="2"/>
            <a:endCxn id="732" idx="0"/>
          </p:cNvCxnSpPr>
          <p:nvPr/>
        </p:nvCxnSpPr>
        <p:spPr>
          <a:xfrm>
            <a:off x="8091612" y="3736825"/>
            <a:ext cx="0" cy="38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41" name="Google Shape;741;p21"/>
          <p:cNvCxnSpPr>
            <a:stCxn id="732" idx="2"/>
            <a:endCxn id="728" idx="2"/>
          </p:cNvCxnSpPr>
          <p:nvPr/>
        </p:nvCxnSpPr>
        <p:spPr>
          <a:xfrm rot="-5400000" flipH="1">
            <a:off x="8071825" y="5077900"/>
            <a:ext cx="790800" cy="751200"/>
          </a:xfrm>
          <a:prstGeom prst="bentConnector3">
            <a:avLst>
              <a:gd name="adj1" fmla="val 5092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742" name="Google Shape;742;p21"/>
          <p:cNvCxnSpPr>
            <a:stCxn id="728" idx="2"/>
            <a:endCxn id="726" idx="2"/>
          </p:cNvCxnSpPr>
          <p:nvPr/>
        </p:nvCxnSpPr>
        <p:spPr>
          <a:xfrm rot="5400000" flipH="1">
            <a:off x="5788025" y="2794175"/>
            <a:ext cx="1877700" cy="4231800"/>
          </a:xfrm>
          <a:prstGeom prst="bentConnector3">
            <a:avLst>
              <a:gd name="adj1" fmla="val -126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2"/>
          <p:cNvSpPr txBox="1"/>
          <p:nvPr/>
        </p:nvSpPr>
        <p:spPr>
          <a:xfrm>
            <a:off x="275208" y="266330"/>
            <a:ext cx="759148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기술적 차별성</a:t>
            </a:r>
            <a:r>
              <a:rPr lang="en-US" altLang="ko-KR" sz="2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2400" dirty="0"/>
          </a:p>
        </p:txBody>
      </p:sp>
      <p:sp>
        <p:nvSpPr>
          <p:cNvPr id="749" name="Google Shape;749;p22"/>
          <p:cNvSpPr txBox="1"/>
          <p:nvPr/>
        </p:nvSpPr>
        <p:spPr>
          <a:xfrm>
            <a:off x="411841" y="4842239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다중 서보모터 제어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22"/>
          <p:cNvSpPr txBox="1"/>
          <p:nvPr/>
        </p:nvSpPr>
        <p:spPr>
          <a:xfrm>
            <a:off x="411841" y="5314239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시분할 PWM 신호 발생 - 다중 모터 동시 동작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22"/>
          <p:cNvSpPr txBox="1"/>
          <p:nvPr/>
        </p:nvSpPr>
        <p:spPr>
          <a:xfrm>
            <a:off x="411841" y="5786239"/>
            <a:ext cx="468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각도 제어 Pre-DataSet 보유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2" name="Google Shape;752;p22"/>
          <p:cNvSpPr txBox="1"/>
          <p:nvPr/>
        </p:nvSpPr>
        <p:spPr>
          <a:xfrm>
            <a:off x="4974963" y="4842239"/>
            <a:ext cx="61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Bluetooth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통신을 통한 안드로이드 시스템과 연결 및 동작 제어 가능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3" name="Google Shape;753;p22"/>
          <p:cNvSpPr txBox="1"/>
          <p:nvPr/>
        </p:nvSpPr>
        <p:spPr>
          <a:xfrm>
            <a:off x="4974963" y="5314239"/>
            <a:ext cx="61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다수의 기구물 통한 군집행동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E49D6-F335-0897-50DC-2EEFEE00D7DE}"/>
              </a:ext>
            </a:extLst>
          </p:cNvPr>
          <p:cNvSpPr txBox="1"/>
          <p:nvPr/>
        </p:nvSpPr>
        <p:spPr>
          <a:xfrm>
            <a:off x="355107" y="1256365"/>
            <a:ext cx="9348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다양한 크기의 </a:t>
            </a:r>
            <a:r>
              <a:rPr lang="en-US" altLang="ko-KR" sz="2000" dirty="0"/>
              <a:t>4</a:t>
            </a:r>
            <a:r>
              <a:rPr lang="ko-KR" altLang="en-US" sz="2000" dirty="0"/>
              <a:t>족 보행 시스템을 구현할 수 있는 다양한 기구적 </a:t>
            </a:r>
            <a:r>
              <a:rPr lang="ko-KR" altLang="en-US" sz="2000" dirty="0" err="1">
                <a:solidFill>
                  <a:srgbClr val="C00000"/>
                </a:solidFill>
              </a:rPr>
              <a:t>플렛폼</a:t>
            </a:r>
            <a:r>
              <a:rPr lang="ko-KR" altLang="en-US" sz="2000" dirty="0" err="1"/>
              <a:t>을</a:t>
            </a:r>
            <a:r>
              <a:rPr lang="ko-KR" altLang="en-US" sz="2000" dirty="0"/>
              <a:t> 설계하고</a:t>
            </a:r>
            <a:r>
              <a:rPr lang="en-US" altLang="ko-KR" sz="2000" dirty="0"/>
              <a:t>, </a:t>
            </a:r>
            <a:r>
              <a:rPr lang="ko-KR" altLang="en-US" sz="2000" dirty="0"/>
              <a:t>이를 공유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3" name="Google Shape;368;g15f431b14b2_3_0">
            <a:extLst>
              <a:ext uri="{FF2B5EF4-FFF2-40B4-BE49-F238E27FC236}">
                <a16:creationId xmlns:a16="http://schemas.microsoft.com/office/drawing/2014/main" id="{2FDA557B-8890-6C83-BC62-5E6EC12544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68" y="2272745"/>
            <a:ext cx="1449629" cy="141011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194" name="Picture 2" descr="아두이노 기초 】 #31 스텝(Step Motor)모터의 이해">
            <a:extLst>
              <a:ext uri="{FF2B5EF4-FFF2-40B4-BE49-F238E27FC236}">
                <a16:creationId xmlns:a16="http://schemas.microsoft.com/office/drawing/2014/main" id="{EC7F1C9A-D454-EA46-1276-230BED6B6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91" y="2086075"/>
            <a:ext cx="24098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Eaglepower 8318 100KV 120KV 로터 브러시리스 모터 농업 드론 Q9XL 9235 3080 프로펠러 80A ESC 모터,  대형 토크 농업 드론 헬리콥터|부품 &amp; 액세서리| - AliExpress">
            <a:extLst>
              <a:ext uri="{FF2B5EF4-FFF2-40B4-BE49-F238E27FC236}">
                <a16:creationId xmlns:a16="http://schemas.microsoft.com/office/drawing/2014/main" id="{3F32E88C-B6EC-DC74-4A6C-E88A1FDC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13" y="2272745"/>
            <a:ext cx="2323340" cy="154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3DBD5348-34F9-B52D-0DF6-2C3EF9B178E3}"/>
              </a:ext>
            </a:extLst>
          </p:cNvPr>
          <p:cNvSpPr/>
          <p:nvPr/>
        </p:nvSpPr>
        <p:spPr>
          <a:xfrm rot="5400000">
            <a:off x="2063754" y="2790895"/>
            <a:ext cx="717844" cy="4001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B774B-CFD9-2BEC-5D57-5A2B00CDDE94}"/>
              </a:ext>
            </a:extLst>
          </p:cNvPr>
          <p:cNvSpPr txBox="1"/>
          <p:nvPr/>
        </p:nvSpPr>
        <p:spPr>
          <a:xfrm>
            <a:off x="522126" y="3904771"/>
            <a:ext cx="1305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</a:t>
            </a:r>
            <a:r>
              <a:rPr lang="ko-KR" altLang="en-US" dirty="0" err="1"/>
              <a:t>서보터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CFA51-37A3-B5A0-2D96-A1556196A161}"/>
              </a:ext>
            </a:extLst>
          </p:cNvPr>
          <p:cNvSpPr txBox="1"/>
          <p:nvPr/>
        </p:nvSpPr>
        <p:spPr>
          <a:xfrm>
            <a:off x="2961807" y="3859675"/>
            <a:ext cx="170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스탭모터</a:t>
            </a:r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662F4991-DDA8-4C92-01F5-6B96B8BAE024}"/>
              </a:ext>
            </a:extLst>
          </p:cNvPr>
          <p:cNvSpPr/>
          <p:nvPr/>
        </p:nvSpPr>
        <p:spPr>
          <a:xfrm rot="5400000">
            <a:off x="5249927" y="2926380"/>
            <a:ext cx="717844" cy="4001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 descr="K07089894">
            <a:extLst>
              <a:ext uri="{FF2B5EF4-FFF2-40B4-BE49-F238E27FC236}">
                <a16:creationId xmlns:a16="http://schemas.microsoft.com/office/drawing/2014/main" id="{A4317DCE-B497-0EA6-AC09-498F59B22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82" y="2224278"/>
            <a:ext cx="1863048" cy="186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3A333-90AD-22C9-352D-70CED97CB699}"/>
              </a:ext>
            </a:extLst>
          </p:cNvPr>
          <p:cNvSpPr txBox="1"/>
          <p:nvPr/>
        </p:nvSpPr>
        <p:spPr>
          <a:xfrm>
            <a:off x="6166619" y="4058659"/>
            <a:ext cx="1700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단계 </a:t>
            </a:r>
            <a:r>
              <a:rPr lang="en-US" altLang="ko-KR" dirty="0"/>
              <a:t>:DC</a:t>
            </a:r>
            <a:r>
              <a:rPr lang="ko-KR" altLang="en-US" dirty="0"/>
              <a:t>모터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3F392E-0EE1-4414-A37C-8BFBFEE3309F}"/>
              </a:ext>
            </a:extLst>
          </p:cNvPr>
          <p:cNvSpPr txBox="1"/>
          <p:nvPr/>
        </p:nvSpPr>
        <p:spPr>
          <a:xfrm>
            <a:off x="9099612" y="4009910"/>
            <a:ext cx="2208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브러시리스 모터</a:t>
            </a: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40256A97-D604-3349-52EA-179D56590417}"/>
              </a:ext>
            </a:extLst>
          </p:cNvPr>
          <p:cNvSpPr/>
          <p:nvPr/>
        </p:nvSpPr>
        <p:spPr>
          <a:xfrm rot="5400000">
            <a:off x="8129150" y="2850837"/>
            <a:ext cx="717844" cy="4001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24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중 발생한 장애요인과 해결방안</a:t>
            </a:r>
            <a:endParaRPr/>
          </a:p>
        </p:txBody>
      </p:sp>
      <p:pic>
        <p:nvPicPr>
          <p:cNvPr id="760" name="Google Shape;7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149" y="4163367"/>
            <a:ext cx="3895435" cy="221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3281" y="4179902"/>
            <a:ext cx="2677926" cy="219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815" y="4171669"/>
            <a:ext cx="1246093" cy="9005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3" name="Google Shape;7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624" y="5208666"/>
            <a:ext cx="1246091" cy="9005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4" name="Google Shape;7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5624" y="4171669"/>
            <a:ext cx="1246091" cy="900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5" name="Google Shape;76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815" y="5208669"/>
            <a:ext cx="1246091" cy="900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67" name="Google Shape;767;p24"/>
          <p:cNvSpPr/>
          <p:nvPr/>
        </p:nvSpPr>
        <p:spPr>
          <a:xfrm>
            <a:off x="3564852" y="4885416"/>
            <a:ext cx="783600" cy="646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A99F29-E641-D3CF-2E20-901B207C9852}"/>
              </a:ext>
            </a:extLst>
          </p:cNvPr>
          <p:cNvSpPr txBox="1"/>
          <p:nvPr/>
        </p:nvSpPr>
        <p:spPr>
          <a:xfrm>
            <a:off x="543745" y="1154097"/>
            <a:ext cx="8618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설계 제품의 무개와 모터 </a:t>
            </a:r>
            <a:r>
              <a:rPr lang="ko-KR" altLang="en-US" dirty="0" err="1"/>
              <a:t>출력간의</a:t>
            </a:r>
            <a:r>
              <a:rPr lang="ko-KR" altLang="en-US" dirty="0"/>
              <a:t> 비례관계를 계산하는 것이 어려움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C13756EC-EC42-98F3-86A7-C86D18EF809C}"/>
              </a:ext>
            </a:extLst>
          </p:cNvPr>
          <p:cNvSpPr/>
          <p:nvPr/>
        </p:nvSpPr>
        <p:spPr>
          <a:xfrm rot="5400000">
            <a:off x="615482" y="1688694"/>
            <a:ext cx="307777" cy="2316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09DA4-7669-3589-D588-DF425583B8CC}"/>
              </a:ext>
            </a:extLst>
          </p:cNvPr>
          <p:cNvSpPr txBox="1"/>
          <p:nvPr/>
        </p:nvSpPr>
        <p:spPr>
          <a:xfrm>
            <a:off x="1136342" y="1650645"/>
            <a:ext cx="425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다양한 모터와 기구물을 변경하여 추가 실험이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13973-A41F-6D6A-F9B7-58B7C663AA7F}"/>
              </a:ext>
            </a:extLst>
          </p:cNvPr>
          <p:cNvSpPr txBox="1"/>
          <p:nvPr/>
        </p:nvSpPr>
        <p:spPr>
          <a:xfrm>
            <a:off x="543745" y="2486932"/>
            <a:ext cx="8618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동작의 각도와 프로그래밍 처리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F372A076-F00D-E849-7E4E-2012833A0AFA}"/>
              </a:ext>
            </a:extLst>
          </p:cNvPr>
          <p:cNvSpPr/>
          <p:nvPr/>
        </p:nvSpPr>
        <p:spPr>
          <a:xfrm rot="5400000">
            <a:off x="711857" y="2991936"/>
            <a:ext cx="307777" cy="2316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84FA5E-4836-A93A-BFBC-7B2AB996E456}"/>
              </a:ext>
            </a:extLst>
          </p:cNvPr>
          <p:cNvSpPr txBox="1"/>
          <p:nvPr/>
        </p:nvSpPr>
        <p:spPr>
          <a:xfrm>
            <a:off x="1136342" y="2883726"/>
            <a:ext cx="425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 동작 행동 패턴을 분석하여</a:t>
            </a:r>
            <a:r>
              <a:rPr lang="en-US" altLang="ko-KR" dirty="0"/>
              <a:t>, </a:t>
            </a:r>
            <a:r>
              <a:rPr lang="ko-KR" altLang="en-US" dirty="0"/>
              <a:t>더 많은 데이터 베이스를 </a:t>
            </a:r>
            <a:r>
              <a:rPr lang="ko-KR" altLang="en-US" dirty="0" err="1"/>
              <a:t>구축해야함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5"/>
          <p:cNvSpPr txBox="1"/>
          <p:nvPr/>
        </p:nvSpPr>
        <p:spPr>
          <a:xfrm>
            <a:off x="275208" y="1157995"/>
            <a:ext cx="1066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아두이노만 가지고 동시에 12개의 서보모터를 제어할 수 없음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PCA 9685 16채널 서보 드라이버를 사용해서 제어</a:t>
            </a:r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25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중 발생한 장애요인과 해결방안</a:t>
            </a:r>
            <a:endParaRPr/>
          </a:p>
        </p:txBody>
      </p:sp>
      <p:pic>
        <p:nvPicPr>
          <p:cNvPr id="775" name="Google Shape;7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33" y="2134795"/>
            <a:ext cx="2287566" cy="17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557833" y="1828608"/>
            <a:ext cx="1689449" cy="225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25"/>
          <p:cNvSpPr/>
          <p:nvPr/>
        </p:nvSpPr>
        <p:spPr>
          <a:xfrm>
            <a:off x="509950" y="1658962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5"/>
          <p:cNvSpPr/>
          <p:nvPr/>
        </p:nvSpPr>
        <p:spPr>
          <a:xfrm>
            <a:off x="4403283" y="2723758"/>
            <a:ext cx="529200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4;p1">
            <a:extLst>
              <a:ext uri="{FF2B5EF4-FFF2-40B4-BE49-F238E27FC236}">
                <a16:creationId xmlns:a16="http://schemas.microsoft.com/office/drawing/2014/main" id="{E9BE69ED-4ED4-CEA2-E255-6F3225D5EEC8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개발목적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09A5F5-5A7C-ABB7-F12F-25574727B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87" y="1517826"/>
            <a:ext cx="5514681" cy="48327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78BB8A-8AE9-2191-D361-4B5B1083F948}"/>
              </a:ext>
            </a:extLst>
          </p:cNvPr>
          <p:cNvSpPr txBox="1"/>
          <p:nvPr/>
        </p:nvSpPr>
        <p:spPr>
          <a:xfrm>
            <a:off x="275208" y="1073273"/>
            <a:ext cx="8504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다양한 산업에 적용이 가능한 </a:t>
            </a:r>
            <a:r>
              <a:rPr lang="en-US" altLang="ko-KR" sz="1600" dirty="0"/>
              <a:t>4</a:t>
            </a:r>
            <a:r>
              <a:rPr lang="ko-KR" altLang="en-US" sz="1600" dirty="0"/>
              <a:t>세대 로봇 시스템이 주목 받고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" name="Google Shape;107;p3">
            <a:extLst>
              <a:ext uri="{FF2B5EF4-FFF2-40B4-BE49-F238E27FC236}">
                <a16:creationId xmlns:a16="http://schemas.microsoft.com/office/drawing/2014/main" id="{2DF76510-8BE2-6B23-4C51-A4936EE970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08" y="1774635"/>
            <a:ext cx="5847402" cy="732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8;p3">
            <a:extLst>
              <a:ext uri="{FF2B5EF4-FFF2-40B4-BE49-F238E27FC236}">
                <a16:creationId xmlns:a16="http://schemas.microsoft.com/office/drawing/2014/main" id="{69321F80-C26B-F140-5BC3-F5EC03D6DA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08" y="2327511"/>
            <a:ext cx="6576874" cy="487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5;p3">
            <a:extLst>
              <a:ext uri="{FF2B5EF4-FFF2-40B4-BE49-F238E27FC236}">
                <a16:creationId xmlns:a16="http://schemas.microsoft.com/office/drawing/2014/main" id="{743559EC-91F4-7AE1-AC07-9367339B7C7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08" y="3177891"/>
            <a:ext cx="5275166" cy="255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9875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5f431b14b2_0_44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차별성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97E3E-3CD9-FF60-4A4B-57F51E8611D1}"/>
              </a:ext>
            </a:extLst>
          </p:cNvPr>
          <p:cNvSpPr txBox="1"/>
          <p:nvPr/>
        </p:nvSpPr>
        <p:spPr>
          <a:xfrm>
            <a:off x="390617" y="1118586"/>
            <a:ext cx="3679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족 보행 로봇의 프로토 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2DF99-FD73-DF62-5DD6-725A8A808A89}"/>
              </a:ext>
            </a:extLst>
          </p:cNvPr>
          <p:cNvSpPr txBox="1"/>
          <p:nvPr/>
        </p:nvSpPr>
        <p:spPr>
          <a:xfrm>
            <a:off x="4234649" y="1080402"/>
            <a:ext cx="455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족 보행 로봇을 개발할 수 있는 </a:t>
            </a:r>
            <a:r>
              <a:rPr lang="en-US" altLang="ko-KR" dirty="0"/>
              <a:t>Developer start</a:t>
            </a:r>
            <a:r>
              <a:rPr lang="ko-KR" altLang="en-US" dirty="0"/>
              <a:t> </a:t>
            </a:r>
            <a:r>
              <a:rPr lang="en-US" altLang="ko-KR" dirty="0"/>
              <a:t>Kit</a:t>
            </a:r>
            <a:r>
              <a:rPr lang="ko-KR" altLang="en-US" dirty="0"/>
              <a:t> 결과물을 생성</a:t>
            </a:r>
          </a:p>
        </p:txBody>
      </p:sp>
      <p:sp>
        <p:nvSpPr>
          <p:cNvPr id="4" name="Google Shape;799;p26">
            <a:extLst>
              <a:ext uri="{FF2B5EF4-FFF2-40B4-BE49-F238E27FC236}">
                <a16:creationId xmlns:a16="http://schemas.microsoft.com/office/drawing/2014/main" id="{71C046A6-9379-30B2-8ADB-043F40A044AB}"/>
              </a:ext>
            </a:extLst>
          </p:cNvPr>
          <p:cNvSpPr txBox="1"/>
          <p:nvPr/>
        </p:nvSpPr>
        <p:spPr>
          <a:xfrm>
            <a:off x="452761" y="2101177"/>
            <a:ext cx="431454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3D프린터를 사용,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Open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Source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형식으로 STL 파일 공유 가능. 누구나 쉽게 제작 가능하다.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Google Shape;802;p26">
            <a:extLst>
              <a:ext uri="{FF2B5EF4-FFF2-40B4-BE49-F238E27FC236}">
                <a16:creationId xmlns:a16="http://schemas.microsoft.com/office/drawing/2014/main" id="{3D3DE578-3850-CE2B-942D-C934557C6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67" y="2878723"/>
            <a:ext cx="1977635" cy="14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03;p26">
            <a:extLst>
              <a:ext uri="{FF2B5EF4-FFF2-40B4-BE49-F238E27FC236}">
                <a16:creationId xmlns:a16="http://schemas.microsoft.com/office/drawing/2014/main" id="{7990CFB9-600E-ACC7-8942-428C97404C1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692" y="2895013"/>
            <a:ext cx="1977624" cy="14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05;p26">
            <a:extLst>
              <a:ext uri="{FF2B5EF4-FFF2-40B4-BE49-F238E27FC236}">
                <a16:creationId xmlns:a16="http://schemas.microsoft.com/office/drawing/2014/main" id="{8286117F-2180-2C2C-6751-CE43E95F83EE}"/>
              </a:ext>
            </a:extLst>
          </p:cNvPr>
          <p:cNvSpPr txBox="1"/>
          <p:nvPr/>
        </p:nvSpPr>
        <p:spPr>
          <a:xfrm>
            <a:off x="851425" y="4378238"/>
            <a:ext cx="35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3D프린터로 제작, 부품별 STL 파일 보유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07;p26">
            <a:extLst>
              <a:ext uri="{FF2B5EF4-FFF2-40B4-BE49-F238E27FC236}">
                <a16:creationId xmlns:a16="http://schemas.microsoft.com/office/drawing/2014/main" id="{CFBEEE5F-75E1-6E9D-D48B-E1812E72A70A}"/>
              </a:ext>
            </a:extLst>
          </p:cNvPr>
          <p:cNvSpPr txBox="1"/>
          <p:nvPr/>
        </p:nvSpPr>
        <p:spPr>
          <a:xfrm>
            <a:off x="5326933" y="4324938"/>
            <a:ext cx="56982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UNO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아두이노를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사용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하여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  <a:cs typeface="Malgun Gothic"/>
                <a:sym typeface="Malgun Gothic"/>
              </a:rPr>
              <a:t>부담없이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start kit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사용할 수 있음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Google Shape;812;p26">
            <a:extLst>
              <a:ext uri="{FF2B5EF4-FFF2-40B4-BE49-F238E27FC236}">
                <a16:creationId xmlns:a16="http://schemas.microsoft.com/office/drawing/2014/main" id="{AB5034DF-45D4-5478-1784-BD1CD803EB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185" y="2878723"/>
            <a:ext cx="1741630" cy="1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2;p27">
            <a:extLst>
              <a:ext uri="{FF2B5EF4-FFF2-40B4-BE49-F238E27FC236}">
                <a16:creationId xmlns:a16="http://schemas.microsoft.com/office/drawing/2014/main" id="{11B2B804-1E96-76E1-28F1-69BA040FBF82}"/>
              </a:ext>
            </a:extLst>
          </p:cNvPr>
          <p:cNvSpPr txBox="1"/>
          <p:nvPr/>
        </p:nvSpPr>
        <p:spPr>
          <a:xfrm>
            <a:off x="275208" y="266330"/>
            <a:ext cx="99771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66777-990D-873D-91AE-5916BB68E504}"/>
              </a:ext>
            </a:extLst>
          </p:cNvPr>
          <p:cNvSpPr txBox="1"/>
          <p:nvPr/>
        </p:nvSpPr>
        <p:spPr>
          <a:xfrm>
            <a:off x="2041864" y="2226366"/>
            <a:ext cx="565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4</a:t>
            </a:r>
            <a:r>
              <a:rPr lang="ko-KR" altLang="en-US" sz="1800" dirty="0"/>
              <a:t>족 보행 로봇을 개발을 활성화 하기 위한 기반 기술을 제공하고 이를 오픈소스로 진행</a:t>
            </a:r>
          </a:p>
        </p:txBody>
      </p:sp>
      <p:pic>
        <p:nvPicPr>
          <p:cNvPr id="6" name="Picture 2" descr="오픈 소스란?">
            <a:extLst>
              <a:ext uri="{FF2B5EF4-FFF2-40B4-BE49-F238E27FC236}">
                <a16:creationId xmlns:a16="http://schemas.microsoft.com/office/drawing/2014/main" id="{7E0FBDA7-FD66-B9CB-0366-2B787BC9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5" y="1979713"/>
            <a:ext cx="1642369" cy="142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833;p27">
            <a:extLst>
              <a:ext uri="{FF2B5EF4-FFF2-40B4-BE49-F238E27FC236}">
                <a16:creationId xmlns:a16="http://schemas.microsoft.com/office/drawing/2014/main" id="{CC92540A-599A-1ACC-D714-5FA94BA2C250}"/>
              </a:ext>
            </a:extLst>
          </p:cNvPr>
          <p:cNvSpPr txBox="1"/>
          <p:nvPr/>
        </p:nvSpPr>
        <p:spPr>
          <a:xfrm>
            <a:off x="275208" y="1422197"/>
            <a:ext cx="740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Char char="●"/>
            </a:pPr>
            <a:r>
              <a:rPr lang="ko-KR" sz="1700" dirty="0">
                <a:latin typeface="Malgun Gothic"/>
                <a:ea typeface="Malgun Gothic"/>
                <a:cs typeface="Malgun Gothic"/>
                <a:sym typeface="Malgun Gothic"/>
              </a:rPr>
              <a:t>기계 · ICT 융합 오픈소스 프로젝트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834;p27">
            <a:extLst>
              <a:ext uri="{FF2B5EF4-FFF2-40B4-BE49-F238E27FC236}">
                <a16:creationId xmlns:a16="http://schemas.microsoft.com/office/drawing/2014/main" id="{8B173AA9-1941-4157-D751-F159DB9D5454}"/>
              </a:ext>
            </a:extLst>
          </p:cNvPr>
          <p:cNvSpPr txBox="1"/>
          <p:nvPr/>
        </p:nvSpPr>
        <p:spPr>
          <a:xfrm>
            <a:off x="399495" y="3737881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4차 산업에 맞춰 로봇 기술이 발전하고 있음. 하지만 교육 프로그램은 부족한 상황..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835;p27">
            <a:extLst>
              <a:ext uri="{FF2B5EF4-FFF2-40B4-BE49-F238E27FC236}">
                <a16:creationId xmlns:a16="http://schemas.microsoft.com/office/drawing/2014/main" id="{D581EE99-4062-753A-82B2-B0AA1F7F3D31}"/>
              </a:ext>
            </a:extLst>
          </p:cNvPr>
          <p:cNvSpPr/>
          <p:nvPr/>
        </p:nvSpPr>
        <p:spPr>
          <a:xfrm>
            <a:off x="472411" y="4214281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6;p27">
            <a:extLst>
              <a:ext uri="{FF2B5EF4-FFF2-40B4-BE49-F238E27FC236}">
                <a16:creationId xmlns:a16="http://schemas.microsoft.com/office/drawing/2014/main" id="{EFD302D2-86C4-F501-BD86-A3C02F7AB18A}"/>
              </a:ext>
            </a:extLst>
          </p:cNvPr>
          <p:cNvSpPr txBox="1"/>
          <p:nvPr/>
        </p:nvSpPr>
        <p:spPr>
          <a:xfrm>
            <a:off x="959684" y="4156345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본 프로젝트를 통해 로봇 분야 S/W 및 기구설계 교육 자료로 활용 가능.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837;p27">
            <a:extLst>
              <a:ext uri="{FF2B5EF4-FFF2-40B4-BE49-F238E27FC236}">
                <a16:creationId xmlns:a16="http://schemas.microsoft.com/office/drawing/2014/main" id="{79586786-DE69-5825-091C-D72FC8433F13}"/>
              </a:ext>
            </a:extLst>
          </p:cNvPr>
          <p:cNvSpPr txBox="1"/>
          <p:nvPr/>
        </p:nvSpPr>
        <p:spPr>
          <a:xfrm>
            <a:off x="459680" y="4803165"/>
            <a:ext cx="93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OpenSource 기반의 Data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838;p27">
            <a:extLst>
              <a:ext uri="{FF2B5EF4-FFF2-40B4-BE49-F238E27FC236}">
                <a16:creationId xmlns:a16="http://schemas.microsoft.com/office/drawing/2014/main" id="{44C2753C-775E-9451-FE13-29E7F9A47BC3}"/>
              </a:ext>
            </a:extLst>
          </p:cNvPr>
          <p:cNvSpPr/>
          <p:nvPr/>
        </p:nvSpPr>
        <p:spPr>
          <a:xfrm>
            <a:off x="459671" y="5350015"/>
            <a:ext cx="414900" cy="26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39;p27">
            <a:extLst>
              <a:ext uri="{FF2B5EF4-FFF2-40B4-BE49-F238E27FC236}">
                <a16:creationId xmlns:a16="http://schemas.microsoft.com/office/drawing/2014/main" id="{F42E7120-5C4C-486A-F9C1-72E76B129841}"/>
              </a:ext>
            </a:extLst>
          </p:cNvPr>
          <p:cNvSpPr txBox="1"/>
          <p:nvPr/>
        </p:nvSpPr>
        <p:spPr>
          <a:xfrm>
            <a:off x="946964" y="5282054"/>
            <a:ext cx="9305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누구나 쉽게 Download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동작 제어를 위한 코드 공유 &gt; 다양한 동작구현으로 발전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3D Print를 위한 STL 파일 공유 &gt; 누구나 쉽게 동일한 구성으로 제작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03983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2;p27">
            <a:extLst>
              <a:ext uri="{FF2B5EF4-FFF2-40B4-BE49-F238E27FC236}">
                <a16:creationId xmlns:a16="http://schemas.microsoft.com/office/drawing/2014/main" id="{9C9E04E5-7E55-4DA2-ECDC-570DE896FA65}"/>
              </a:ext>
            </a:extLst>
          </p:cNvPr>
          <p:cNvSpPr txBox="1"/>
          <p:nvPr/>
        </p:nvSpPr>
        <p:spPr>
          <a:xfrm>
            <a:off x="275208" y="266330"/>
            <a:ext cx="99771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008249-EA39-90DE-CC8F-20C3993E3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6" y="1260630"/>
            <a:ext cx="5098096" cy="4540928"/>
          </a:xfrm>
          <a:prstGeom prst="rect">
            <a:avLst/>
          </a:prstGeom>
        </p:spPr>
      </p:pic>
      <p:pic>
        <p:nvPicPr>
          <p:cNvPr id="5" name="Google Shape;827;g15f431b14b2_0_44">
            <a:extLst>
              <a:ext uri="{FF2B5EF4-FFF2-40B4-BE49-F238E27FC236}">
                <a16:creationId xmlns:a16="http://schemas.microsoft.com/office/drawing/2014/main" id="{97DA35B7-C9C7-80F0-6DDD-10A9FEE490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127" y="1260630"/>
            <a:ext cx="5106778" cy="7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A2D5F4-167E-F843-6145-086FC5C033C3}"/>
              </a:ext>
            </a:extLst>
          </p:cNvPr>
          <p:cNvSpPr txBox="1"/>
          <p:nvPr/>
        </p:nvSpPr>
        <p:spPr>
          <a:xfrm>
            <a:off x="6078617" y="3340626"/>
            <a:ext cx="4731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공개된 오픈소스를 이용하여 </a:t>
            </a:r>
            <a:endParaRPr lang="en-US" altLang="ko-KR" dirty="0"/>
          </a:p>
          <a:p>
            <a:r>
              <a:rPr lang="ko-KR" altLang="en-US" dirty="0"/>
              <a:t>누구나 쉽게 </a:t>
            </a:r>
            <a:r>
              <a:rPr lang="en-US" altLang="ko-KR" dirty="0"/>
              <a:t>3D </a:t>
            </a:r>
            <a:r>
              <a:rPr lang="ko-KR" altLang="en-US" dirty="0"/>
              <a:t>프린팅을 통한 </a:t>
            </a:r>
            <a:r>
              <a:rPr lang="en-US" altLang="ko-KR" dirty="0"/>
              <a:t>4</a:t>
            </a:r>
            <a:r>
              <a:rPr lang="ko-KR" altLang="en-US" dirty="0"/>
              <a:t>족 보행 로봇을 사용할 수 있도록 하는 것을 목표로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5FFFE44-FF26-F104-242F-241C17751EDD}"/>
              </a:ext>
            </a:extLst>
          </p:cNvPr>
          <p:cNvSpPr/>
          <p:nvPr/>
        </p:nvSpPr>
        <p:spPr>
          <a:xfrm rot="10800000">
            <a:off x="7741328" y="2324650"/>
            <a:ext cx="1518082" cy="45406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Google Shape;153;g15b75c0e067_0_15">
            <a:extLst>
              <a:ext uri="{FF2B5EF4-FFF2-40B4-BE49-F238E27FC236}">
                <a16:creationId xmlns:a16="http://schemas.microsoft.com/office/drawing/2014/main" id="{FE004BC5-F173-B704-F0FC-F41C776373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107" y="4224496"/>
            <a:ext cx="4731798" cy="185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38;g15b75c0e067_0_69">
            <a:extLst>
              <a:ext uri="{FF2B5EF4-FFF2-40B4-BE49-F238E27FC236}">
                <a16:creationId xmlns:a16="http://schemas.microsoft.com/office/drawing/2014/main" id="{47852B06-9D5F-C7C2-16FF-C76E814D0F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99" y="2867866"/>
            <a:ext cx="3187650" cy="179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3;g15b75c0e067_0_7">
            <a:extLst>
              <a:ext uri="{FF2B5EF4-FFF2-40B4-BE49-F238E27FC236}">
                <a16:creationId xmlns:a16="http://schemas.microsoft.com/office/drawing/2014/main" id="{1BF33DBA-F882-2E89-8110-35BA4E31DCE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746" y="4183133"/>
            <a:ext cx="4535852" cy="24085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832;p27">
            <a:extLst>
              <a:ext uri="{FF2B5EF4-FFF2-40B4-BE49-F238E27FC236}">
                <a16:creationId xmlns:a16="http://schemas.microsoft.com/office/drawing/2014/main" id="{EF0CDED4-FB11-6BDA-CC80-64E4EE4B407C}"/>
              </a:ext>
            </a:extLst>
          </p:cNvPr>
          <p:cNvSpPr txBox="1"/>
          <p:nvPr/>
        </p:nvSpPr>
        <p:spPr>
          <a:xfrm>
            <a:off x="275208" y="266330"/>
            <a:ext cx="997715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 dirty="0"/>
          </a:p>
        </p:txBody>
      </p:sp>
      <p:pic>
        <p:nvPicPr>
          <p:cNvPr id="15" name="Google Shape;122;g15b75c0e067_0_7">
            <a:extLst>
              <a:ext uri="{FF2B5EF4-FFF2-40B4-BE49-F238E27FC236}">
                <a16:creationId xmlns:a16="http://schemas.microsoft.com/office/drawing/2014/main" id="{9FED9A8F-E2D0-D010-19E0-9990DB7E7A3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2118" y="1169297"/>
            <a:ext cx="3338579" cy="2715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13;g15b75c0e067_0_34">
            <a:extLst>
              <a:ext uri="{FF2B5EF4-FFF2-40B4-BE49-F238E27FC236}">
                <a16:creationId xmlns:a16="http://schemas.microsoft.com/office/drawing/2014/main" id="{00E04DA5-EC0A-EB19-1B33-0BACEBE7A26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2118" y="4150100"/>
            <a:ext cx="4126636" cy="2441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37;g15b75c0e067_0_69">
            <a:extLst>
              <a:ext uri="{FF2B5EF4-FFF2-40B4-BE49-F238E27FC236}">
                <a16:creationId xmlns:a16="http://schemas.microsoft.com/office/drawing/2014/main" id="{75AEB4E8-B755-FA32-AD45-F6785E9C4A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2191" y="1188586"/>
            <a:ext cx="4218962" cy="29945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582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33C066-91B4-815E-8FF4-AB33A0111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715" y="2186724"/>
            <a:ext cx="7290434" cy="3613381"/>
          </a:xfrm>
          <a:prstGeom prst="rect">
            <a:avLst/>
          </a:prstGeom>
        </p:spPr>
      </p:pic>
      <p:sp>
        <p:nvSpPr>
          <p:cNvPr id="845" name="Google Shape;845;p28"/>
          <p:cNvSpPr txBox="1"/>
          <p:nvPr/>
        </p:nvSpPr>
        <p:spPr>
          <a:xfrm>
            <a:off x="275208" y="266330"/>
            <a:ext cx="997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결과물의 파급력 및 기대효과</a:t>
            </a:r>
            <a:endParaRPr dirty="0"/>
          </a:p>
        </p:txBody>
      </p:sp>
      <p:pic>
        <p:nvPicPr>
          <p:cNvPr id="2" name="Google Shape;140;g15b75c0e067_0_69">
            <a:extLst>
              <a:ext uri="{FF2B5EF4-FFF2-40B4-BE49-F238E27FC236}">
                <a16:creationId xmlns:a16="http://schemas.microsoft.com/office/drawing/2014/main" id="{CE79918A-4E8D-E86B-D263-0CE7030B47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49" y="1912183"/>
            <a:ext cx="2903900" cy="1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1;g15b75c0e067_0_0">
            <a:extLst>
              <a:ext uri="{FF2B5EF4-FFF2-40B4-BE49-F238E27FC236}">
                <a16:creationId xmlns:a16="http://schemas.microsoft.com/office/drawing/2014/main" id="{F6ACD6F5-FD81-6857-58BA-51C48AFC26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582" y="4599145"/>
            <a:ext cx="3552129" cy="199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C03E3-AADC-C6A7-3F45-477D4020D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5874" y="1187371"/>
            <a:ext cx="3467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134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1893388E-EAA0-6CA6-E3B6-FF46EFD1B213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개발목표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pic>
        <p:nvPicPr>
          <p:cNvPr id="4098" name="Picture 2" descr="한국폴리텍대학 광명융합기술교육원">
            <a:extLst>
              <a:ext uri="{FF2B5EF4-FFF2-40B4-BE49-F238E27FC236}">
                <a16:creationId xmlns:a16="http://schemas.microsoft.com/office/drawing/2014/main" id="{91AF6DEB-6FC2-25EB-8309-ABAE93A93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2" y="1381819"/>
            <a:ext cx="224790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38F6EB-6CB5-662A-001A-AE74FCBA40EF}"/>
              </a:ext>
            </a:extLst>
          </p:cNvPr>
          <p:cNvSpPr txBox="1"/>
          <p:nvPr/>
        </p:nvSpPr>
        <p:spPr>
          <a:xfrm>
            <a:off x="3266981" y="1597203"/>
            <a:ext cx="767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한국 </a:t>
            </a:r>
            <a:r>
              <a:rPr lang="ko-KR" altLang="en-US" sz="1600" dirty="0" err="1"/>
              <a:t>폴리택</a:t>
            </a:r>
            <a:r>
              <a:rPr lang="ko-KR" altLang="en-US" sz="1600" dirty="0"/>
              <a:t> 대학교 광명융합 기술원 </a:t>
            </a:r>
            <a:r>
              <a:rPr lang="en-US" altLang="ko-KR" sz="1600" dirty="0"/>
              <a:t>3D </a:t>
            </a:r>
            <a:r>
              <a:rPr lang="ko-KR" altLang="en-US" sz="1600" dirty="0"/>
              <a:t>설계학과에서 </a:t>
            </a:r>
            <a:r>
              <a:rPr lang="en-US" altLang="ko-KR" sz="1600" dirty="0"/>
              <a:t>4</a:t>
            </a:r>
            <a:r>
              <a:rPr lang="ko-KR" altLang="en-US" sz="1600" dirty="0"/>
              <a:t>족 보행을 위한 로봇 하드웨어를 설계하고</a:t>
            </a:r>
            <a:r>
              <a:rPr lang="en-US" altLang="ko-KR" sz="1600" dirty="0"/>
              <a:t>, </a:t>
            </a:r>
            <a:r>
              <a:rPr lang="ko-KR" altLang="en-US" sz="1600" dirty="0"/>
              <a:t>이를 </a:t>
            </a:r>
            <a:r>
              <a:rPr lang="ko-KR" altLang="en-US" sz="1600" dirty="0" err="1"/>
              <a:t>동작시키기</a:t>
            </a:r>
            <a:r>
              <a:rPr lang="ko-KR" altLang="en-US" sz="1600" dirty="0"/>
              <a:t> 위한 제품의 프로토타입을 연구를 시작합니다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pic>
        <p:nvPicPr>
          <p:cNvPr id="6" name="Google Shape;844;p28">
            <a:extLst>
              <a:ext uri="{FF2B5EF4-FFF2-40B4-BE49-F238E27FC236}">
                <a16:creationId xmlns:a16="http://schemas.microsoft.com/office/drawing/2014/main" id="{F37355AD-DD6E-9945-B024-B9A00C6CF5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880" y="3058129"/>
            <a:ext cx="4442855" cy="267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4족보행 로봇 「SpotMini」를 보스턴 다이나믹스가 발매하기로">
            <a:extLst>
              <a:ext uri="{FF2B5EF4-FFF2-40B4-BE49-F238E27FC236}">
                <a16:creationId xmlns:a16="http://schemas.microsoft.com/office/drawing/2014/main" id="{9D85A240-1671-7A1F-B2F2-D88BD7F7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30" y="3677418"/>
            <a:ext cx="3411245" cy="19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D83B17F2-06A0-6C75-658B-86691B2F8338}"/>
              </a:ext>
            </a:extLst>
          </p:cNvPr>
          <p:cNvSpPr/>
          <p:nvPr/>
        </p:nvSpPr>
        <p:spPr>
          <a:xfrm rot="5400000">
            <a:off x="7461587" y="4526288"/>
            <a:ext cx="1202689" cy="266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1BD48328-A50C-4AD4-C0E1-ACB2002AB842}"/>
              </a:ext>
            </a:extLst>
          </p:cNvPr>
          <p:cNvSpPr/>
          <p:nvPr/>
        </p:nvSpPr>
        <p:spPr>
          <a:xfrm rot="5400000">
            <a:off x="2542354" y="4421234"/>
            <a:ext cx="1202689" cy="266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9F97C5-DE45-38BA-C90C-97589001F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26" y="3509708"/>
            <a:ext cx="2386559" cy="20865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05C68-5C52-ECBC-8813-A214DB61E3B3}"/>
              </a:ext>
            </a:extLst>
          </p:cNvPr>
          <p:cNvSpPr txBox="1"/>
          <p:nvPr/>
        </p:nvSpPr>
        <p:spPr>
          <a:xfrm>
            <a:off x="514905" y="5912528"/>
            <a:ext cx="1974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프로토타입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88D0F0-BEE4-E7B1-5393-189F77BCC2B7}"/>
              </a:ext>
            </a:extLst>
          </p:cNvPr>
          <p:cNvSpPr txBox="1"/>
          <p:nvPr/>
        </p:nvSpPr>
        <p:spPr>
          <a:xfrm>
            <a:off x="4333783" y="5906618"/>
            <a:ext cx="303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기능향상 및 오픈소스 프로젝트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E2816-3B41-4DDC-65D7-E682D7332B59}"/>
              </a:ext>
            </a:extLst>
          </p:cNvPr>
          <p:cNvSpPr txBox="1"/>
          <p:nvPr/>
        </p:nvSpPr>
        <p:spPr>
          <a:xfrm>
            <a:off x="8642411" y="5906617"/>
            <a:ext cx="169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최종 미래 목표</a:t>
            </a:r>
          </a:p>
        </p:txBody>
      </p:sp>
    </p:spTree>
    <p:extLst>
      <p:ext uri="{BB962C8B-B14F-4D97-AF65-F5344CB8AC3E}">
        <p14:creationId xmlns:p14="http://schemas.microsoft.com/office/powerpoint/2010/main" val="170125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">
            <a:extLst>
              <a:ext uri="{FF2B5EF4-FFF2-40B4-BE49-F238E27FC236}">
                <a16:creationId xmlns:a16="http://schemas.microsoft.com/office/drawing/2014/main" id="{1A60CBAA-6F3E-145F-DACB-FA65F989B642}"/>
              </a:ext>
            </a:extLst>
          </p:cNvPr>
          <p:cNvSpPr txBox="1"/>
          <p:nvPr/>
        </p:nvSpPr>
        <p:spPr>
          <a:xfrm>
            <a:off x="275208" y="320984"/>
            <a:ext cx="477618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개발개요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필요성</a:t>
            </a: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C76A50-7F38-5BE0-83D9-49245457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068" y="2713877"/>
            <a:ext cx="3137631" cy="1742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A8A2AA-8B09-B741-7E5E-D40A2B206D54}"/>
              </a:ext>
            </a:extLst>
          </p:cNvPr>
          <p:cNvSpPr txBox="1"/>
          <p:nvPr/>
        </p:nvSpPr>
        <p:spPr>
          <a:xfrm>
            <a:off x="5725937" y="1969202"/>
            <a:ext cx="4997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족 보행 로봇은 민간 분야 뿐만 아니라 방산 무기 산업에서도 주목을 받고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195AE7-7D5B-0197-E465-C13204C0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166" y="2720521"/>
            <a:ext cx="1775900" cy="17420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C9ABE1-A545-66D6-62C3-26B451CD1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4" y="1969202"/>
            <a:ext cx="4750670" cy="250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574D88-56FD-7E0D-4E38-95FE254B5D62}"/>
              </a:ext>
            </a:extLst>
          </p:cNvPr>
          <p:cNvSpPr txBox="1"/>
          <p:nvPr/>
        </p:nvSpPr>
        <p:spPr>
          <a:xfrm>
            <a:off x="300724" y="1355735"/>
            <a:ext cx="362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다양한 민간 활용분야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2081A6-917F-FAD6-F998-7889272690C7}"/>
              </a:ext>
            </a:extLst>
          </p:cNvPr>
          <p:cNvSpPr txBox="1"/>
          <p:nvPr/>
        </p:nvSpPr>
        <p:spPr>
          <a:xfrm>
            <a:off x="5663794" y="1393487"/>
            <a:ext cx="362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방위산업 분야</a:t>
            </a:r>
          </a:p>
        </p:txBody>
      </p:sp>
      <p:pic>
        <p:nvPicPr>
          <p:cNvPr id="16" name="Google Shape;146;g15b75c0e067_0_43">
            <a:extLst>
              <a:ext uri="{FF2B5EF4-FFF2-40B4-BE49-F238E27FC236}">
                <a16:creationId xmlns:a16="http://schemas.microsoft.com/office/drawing/2014/main" id="{1E2A3BA8-0D28-1F2B-B936-F6A54F33F04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724" y="4794971"/>
            <a:ext cx="2609812" cy="174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47;g15b75c0e067_0_43">
            <a:extLst>
              <a:ext uri="{FF2B5EF4-FFF2-40B4-BE49-F238E27FC236}">
                <a16:creationId xmlns:a16="http://schemas.microsoft.com/office/drawing/2014/main" id="{9B63C5B9-B4AD-0B25-1B68-D2E54EF2495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1605" y="4713695"/>
            <a:ext cx="1363560" cy="18233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74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5f431b14b2_1_97"/>
          <p:cNvPicPr preferRelativeResize="0"/>
          <p:nvPr/>
        </p:nvPicPr>
        <p:blipFill rotWithShape="1">
          <a:blip r:embed="rId3">
            <a:alphaModFix/>
          </a:blip>
          <a:srcRect l="22337" t="17583" r="13732" b="9059"/>
          <a:stretch/>
        </p:blipFill>
        <p:spPr>
          <a:xfrm>
            <a:off x="2303750" y="2645300"/>
            <a:ext cx="4119098" cy="35450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5f431b14b2_1_97"/>
          <p:cNvSpPr txBox="1"/>
          <p:nvPr/>
        </p:nvSpPr>
        <p:spPr>
          <a:xfrm>
            <a:off x="275208" y="266330"/>
            <a:ext cx="3258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5f431b14b2_1_97"/>
          <p:cNvSpPr txBox="1"/>
          <p:nvPr/>
        </p:nvSpPr>
        <p:spPr>
          <a:xfrm>
            <a:off x="275208" y="1051807"/>
            <a:ext cx="609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부품 Hardware 구성</a:t>
            </a:r>
            <a:endParaRPr sz="2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g15f431b14b2_1_97"/>
          <p:cNvSpPr txBox="1"/>
          <p:nvPr/>
        </p:nvSpPr>
        <p:spPr>
          <a:xfrm>
            <a:off x="2175027" y="1858356"/>
            <a:ext cx="120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①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기구파트</a:t>
            </a:r>
            <a:endParaRPr/>
          </a:p>
        </p:txBody>
      </p:sp>
      <p:sp>
        <p:nvSpPr>
          <p:cNvPr id="215" name="Google Shape;215;g15f431b14b2_1_97"/>
          <p:cNvSpPr/>
          <p:nvPr/>
        </p:nvSpPr>
        <p:spPr>
          <a:xfrm>
            <a:off x="2148250" y="4166196"/>
            <a:ext cx="4430100" cy="64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5f431b14b2_1_97"/>
          <p:cNvSpPr/>
          <p:nvPr/>
        </p:nvSpPr>
        <p:spPr>
          <a:xfrm>
            <a:off x="2148250" y="2852492"/>
            <a:ext cx="4430100" cy="11613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5f431b14b2_1_97"/>
          <p:cNvSpPr/>
          <p:nvPr/>
        </p:nvSpPr>
        <p:spPr>
          <a:xfrm>
            <a:off x="2132425" y="4986477"/>
            <a:ext cx="4515300" cy="953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5f431b14b2_1_97"/>
          <p:cNvSpPr txBox="1"/>
          <p:nvPr/>
        </p:nvSpPr>
        <p:spPr>
          <a:xfrm>
            <a:off x="7270540" y="1683316"/>
            <a:ext cx="1207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② </a:t>
            </a: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제어파트</a:t>
            </a:r>
            <a:endParaRPr/>
          </a:p>
        </p:txBody>
      </p:sp>
      <p:pic>
        <p:nvPicPr>
          <p:cNvPr id="219" name="Google Shape;219;g15f431b14b2_1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736991" y="2386379"/>
            <a:ext cx="2796668" cy="372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5f431b14b2_1_97"/>
          <p:cNvSpPr txBox="1"/>
          <p:nvPr/>
        </p:nvSpPr>
        <p:spPr>
          <a:xfrm>
            <a:off x="7270816" y="2053237"/>
            <a:ext cx="372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3개 * 4세트 = 12개의 서버모터 연결 및 제어</a:t>
            </a:r>
            <a:endParaRPr/>
          </a:p>
        </p:txBody>
      </p:sp>
      <p:sp>
        <p:nvSpPr>
          <p:cNvPr id="221" name="Google Shape;221;g15f431b14b2_1_97"/>
          <p:cNvSpPr txBox="1"/>
          <p:nvPr/>
        </p:nvSpPr>
        <p:spPr>
          <a:xfrm>
            <a:off x="2175027" y="2134384"/>
            <a:ext cx="303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NX 모델링 및 3D 프린팅</a:t>
            </a:r>
            <a:endParaRPr/>
          </a:p>
        </p:txBody>
      </p:sp>
      <p:sp>
        <p:nvSpPr>
          <p:cNvPr id="222" name="Google Shape;222;g15f431b14b2_1_97"/>
          <p:cNvSpPr txBox="1"/>
          <p:nvPr/>
        </p:nvSpPr>
        <p:spPr>
          <a:xfrm>
            <a:off x="562145" y="4335545"/>
            <a:ext cx="13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몸통 파트</a:t>
            </a:r>
            <a:endParaRPr/>
          </a:p>
        </p:txBody>
      </p:sp>
      <p:sp>
        <p:nvSpPr>
          <p:cNvPr id="223" name="Google Shape;223;g15f431b14b2_1_97"/>
          <p:cNvSpPr txBox="1"/>
          <p:nvPr/>
        </p:nvSpPr>
        <p:spPr>
          <a:xfrm>
            <a:off x="562145" y="3279259"/>
            <a:ext cx="13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커버 파트</a:t>
            </a:r>
            <a:endParaRPr/>
          </a:p>
        </p:txBody>
      </p:sp>
      <p:sp>
        <p:nvSpPr>
          <p:cNvPr id="224" name="Google Shape;224;g15f431b14b2_1_97"/>
          <p:cNvSpPr txBox="1"/>
          <p:nvPr/>
        </p:nvSpPr>
        <p:spPr>
          <a:xfrm>
            <a:off x="664156" y="5309269"/>
            <a:ext cx="1180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다리 파트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f431b14b2_1_116"/>
          <p:cNvSpPr txBox="1"/>
          <p:nvPr/>
        </p:nvSpPr>
        <p:spPr>
          <a:xfrm>
            <a:off x="275208" y="266330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개발환경설명(기구파트)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5f431b14b2_1_116"/>
          <p:cNvSpPr txBox="1"/>
          <p:nvPr/>
        </p:nvSpPr>
        <p:spPr>
          <a:xfrm>
            <a:off x="275208" y="1016651"/>
            <a:ext cx="39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① 몸통 파트</a:t>
            </a:r>
            <a:endParaRPr sz="2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1" name="Google Shape;231;g15f431b14b2_1_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055" y="3709729"/>
            <a:ext cx="1475507" cy="9887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32" name="Google Shape;232;g15f431b14b2_1_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54" y="4979240"/>
            <a:ext cx="1475507" cy="9887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33" name="Google Shape;233;g15f431b14b2_1_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055" y="2440222"/>
            <a:ext cx="1475506" cy="988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34" name="Google Shape;234;g15f431b14b2_1_116"/>
          <p:cNvSpPr txBox="1"/>
          <p:nvPr/>
        </p:nvSpPr>
        <p:spPr>
          <a:xfrm>
            <a:off x="567580" y="1874698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g15f431b14b2_1_1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49328" y="3230334"/>
            <a:ext cx="2518574" cy="1649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36" name="Google Shape;236;g15f431b14b2_1_116"/>
          <p:cNvSpPr/>
          <p:nvPr/>
        </p:nvSpPr>
        <p:spPr>
          <a:xfrm>
            <a:off x="2491503" y="3905509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5f431b14b2_1_116"/>
          <p:cNvSpPr txBox="1"/>
          <p:nvPr/>
        </p:nvSpPr>
        <p:spPr>
          <a:xfrm>
            <a:off x="2607528" y="1124339"/>
            <a:ext cx="636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로봇개의 다리와 제어보드를 지탱할 수 있는 중간 연결 브리지를 설계합니다.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5f431b14b2_1_116"/>
          <p:cNvSpPr txBox="1"/>
          <p:nvPr/>
        </p:nvSpPr>
        <p:spPr>
          <a:xfrm>
            <a:off x="6011928" y="187469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g15f431b14b2_1_1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69798" y="2440225"/>
            <a:ext cx="1485796" cy="9638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40" name="Google Shape;240;g15f431b14b2_1_1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69700" y="3662298"/>
            <a:ext cx="1485796" cy="9638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41" name="Google Shape;241;g15f431b14b2_1_1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69700" y="5004182"/>
            <a:ext cx="1485796" cy="96384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42" name="Google Shape;242;g15f431b14b2_1_1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46325" y="3314149"/>
            <a:ext cx="2717024" cy="1779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sp>
        <p:nvSpPr>
          <p:cNvPr id="243" name="Google Shape;243;g15f431b14b2_1_116"/>
          <p:cNvSpPr/>
          <p:nvPr/>
        </p:nvSpPr>
        <p:spPr>
          <a:xfrm>
            <a:off x="7847068" y="3872684"/>
            <a:ext cx="596100" cy="54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f431b14b2_1_136"/>
          <p:cNvSpPr txBox="1"/>
          <p:nvPr/>
        </p:nvSpPr>
        <p:spPr>
          <a:xfrm>
            <a:off x="275208" y="266330"/>
            <a:ext cx="539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개발환경설명(기구파트)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5f431b14b2_1_136"/>
          <p:cNvSpPr txBox="1"/>
          <p:nvPr/>
        </p:nvSpPr>
        <p:spPr>
          <a:xfrm>
            <a:off x="275208" y="1016651"/>
            <a:ext cx="3941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② 다리</a:t>
            </a:r>
            <a:r>
              <a:rPr lang="ko-KR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파트(</a:t>
            </a:r>
            <a:r>
              <a:rPr lang="ko-KR" sz="2800">
                <a:latin typeface="Calibri"/>
                <a:ea typeface="Calibri"/>
                <a:cs typeface="Calibri"/>
                <a:sym typeface="Calibri"/>
              </a:rPr>
              <a:t>상)</a:t>
            </a:r>
            <a:endParaRPr sz="2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g15f431b14b2_1_136"/>
          <p:cNvSpPr txBox="1"/>
          <p:nvPr/>
        </p:nvSpPr>
        <p:spPr>
          <a:xfrm>
            <a:off x="567580" y="1874698"/>
            <a:ext cx="189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3D 모델링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g15f431b14b2_1_136"/>
          <p:cNvSpPr/>
          <p:nvPr/>
        </p:nvSpPr>
        <p:spPr>
          <a:xfrm>
            <a:off x="2491503" y="3905509"/>
            <a:ext cx="481200" cy="45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5f431b14b2_1_136"/>
          <p:cNvSpPr txBox="1"/>
          <p:nvPr/>
        </p:nvSpPr>
        <p:spPr>
          <a:xfrm>
            <a:off x="2972700" y="1124350"/>
            <a:ext cx="804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로봇개의 다리 </a:t>
            </a:r>
            <a:r>
              <a:rPr lang="ko-KR"/>
              <a:t>상 부분을 반으로 나눈 구조로 설계합니다.  (서보암 결합부위 안쪽에 위치)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5f431b14b2_1_136"/>
          <p:cNvSpPr txBox="1"/>
          <p:nvPr/>
        </p:nvSpPr>
        <p:spPr>
          <a:xfrm>
            <a:off x="6011928" y="1874690"/>
            <a:ext cx="252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3D 프린터 출력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g15f431b14b2_1_136"/>
          <p:cNvSpPr/>
          <p:nvPr/>
        </p:nvSpPr>
        <p:spPr>
          <a:xfrm>
            <a:off x="8246793" y="3864171"/>
            <a:ext cx="596100" cy="543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7E6E6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15f431b14b2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25" y="2545700"/>
            <a:ext cx="1637086" cy="11039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6" name="Google Shape;256;g15f431b14b2_1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57" y="3780434"/>
            <a:ext cx="1637083" cy="11039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7" name="Google Shape;257;g15f431b14b2_1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25" y="5015168"/>
            <a:ext cx="1704150" cy="114920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8" name="Google Shape;258;g15f431b14b2_1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800" y="3438650"/>
            <a:ext cx="1849275" cy="1394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59" name="Google Shape;259;g15f431b14b2_1_1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2300" y="2481250"/>
            <a:ext cx="1464545" cy="110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0" name="Google Shape;260;g15f431b14b2_1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2299" y="3791600"/>
            <a:ext cx="1464548" cy="11040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1" name="Google Shape;261;g15f431b14b2_1_136"/>
          <p:cNvPicPr preferRelativeResize="0"/>
          <p:nvPr/>
        </p:nvPicPr>
        <p:blipFill rotWithShape="1">
          <a:blip r:embed="rId9">
            <a:alphaModFix/>
          </a:blip>
          <a:srcRect l="18830" t="12000" r="16124" b="20468"/>
          <a:stretch/>
        </p:blipFill>
        <p:spPr>
          <a:xfrm>
            <a:off x="6222300" y="5144525"/>
            <a:ext cx="1464548" cy="1146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2" name="Google Shape;262;g15f431b14b2_1_1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90798" y="3434700"/>
            <a:ext cx="1859803" cy="14019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1305</Words>
  <Application>Microsoft Office PowerPoint</Application>
  <PresentationFormat>와이드스크린</PresentationFormat>
  <Paragraphs>339</Paragraphs>
  <Slides>45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호진</dc:creator>
  <cp:lastModifiedBy>이 호진</cp:lastModifiedBy>
  <cp:revision>15</cp:revision>
  <dcterms:created xsi:type="dcterms:W3CDTF">2022-09-26T04:43:05Z</dcterms:created>
  <dcterms:modified xsi:type="dcterms:W3CDTF">2022-09-29T06:52:39Z</dcterms:modified>
</cp:coreProperties>
</file>